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58"/>
  </p:notesMasterIdLst>
  <p:sldIdLst>
    <p:sldId id="423" r:id="rId2"/>
    <p:sldId id="424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289" r:id="rId14"/>
    <p:sldId id="342" r:id="rId15"/>
    <p:sldId id="265" r:id="rId16"/>
    <p:sldId id="353" r:id="rId17"/>
    <p:sldId id="392" r:id="rId18"/>
    <p:sldId id="414" r:id="rId19"/>
    <p:sldId id="346" r:id="rId20"/>
    <p:sldId id="393" r:id="rId21"/>
    <p:sldId id="348" r:id="rId22"/>
    <p:sldId id="435" r:id="rId23"/>
    <p:sldId id="436" r:id="rId24"/>
    <p:sldId id="405" r:id="rId25"/>
    <p:sldId id="438" r:id="rId26"/>
    <p:sldId id="421" r:id="rId27"/>
    <p:sldId id="395" r:id="rId28"/>
    <p:sldId id="394" r:id="rId29"/>
    <p:sldId id="441" r:id="rId30"/>
    <p:sldId id="440" r:id="rId31"/>
    <p:sldId id="292" r:id="rId32"/>
    <p:sldId id="344" r:id="rId33"/>
    <p:sldId id="415" r:id="rId34"/>
    <p:sldId id="419" r:id="rId35"/>
    <p:sldId id="413" r:id="rId36"/>
    <p:sldId id="422" r:id="rId37"/>
    <p:sldId id="420" r:id="rId38"/>
    <p:sldId id="295" r:id="rId39"/>
    <p:sldId id="345" r:id="rId40"/>
    <p:sldId id="397" r:id="rId41"/>
    <p:sldId id="391" r:id="rId42"/>
    <p:sldId id="399" r:id="rId43"/>
    <p:sldId id="400" r:id="rId44"/>
    <p:sldId id="401" r:id="rId45"/>
    <p:sldId id="403" r:id="rId46"/>
    <p:sldId id="398" r:id="rId47"/>
    <p:sldId id="410" r:id="rId48"/>
    <p:sldId id="416" r:id="rId49"/>
    <p:sldId id="417" r:id="rId50"/>
    <p:sldId id="363" r:id="rId51"/>
    <p:sldId id="409" r:id="rId52"/>
    <p:sldId id="418" r:id="rId53"/>
    <p:sldId id="411" r:id="rId54"/>
    <p:sldId id="437" r:id="rId55"/>
    <p:sldId id="439" r:id="rId56"/>
    <p:sldId id="364" r:id="rId5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D5C"/>
    <a:srgbClr val="B38207"/>
    <a:srgbClr val="51626F"/>
    <a:srgbClr val="0B4A8F"/>
    <a:srgbClr val="194171"/>
    <a:srgbClr val="08396E"/>
    <a:srgbClr val="F6B30C"/>
    <a:srgbClr val="8A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6" autoAdjust="0"/>
    <p:restoredTop sz="90975" autoAdjust="0"/>
  </p:normalViewPr>
  <p:slideViewPr>
    <p:cSldViewPr>
      <p:cViewPr varScale="1">
        <p:scale>
          <a:sx n="74" d="100"/>
          <a:sy n="74" d="100"/>
        </p:scale>
        <p:origin x="4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F338AD0-A76D-41DA-A18E-DC18D24ED812}" type="datetimeFigureOut">
              <a:rPr lang="uk-UA"/>
              <a:pPr>
                <a:defRPr/>
              </a:pPr>
              <a:t>11.03.2016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uk-U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1F2E21-92E6-4454-8090-95B2F6F78F1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80011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21BDF-D218-4191-844A-D60AFFF1E6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1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888A1-E0E5-4617-ABE6-BBF8B7074B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9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03DB3-892C-4BE3-B67F-B1E1DAFF0B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8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03FE-5AC8-4729-8863-3E8D17F07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CE3BA-640D-4467-8E66-17A719E374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3742D-1BE5-4029-8443-CDC38B3DD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3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ABE27-DA92-4CFA-9458-B3A596A022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E0C0C-B164-44DD-BE2C-0F425162F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8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408E9-755B-4570-977B-5C16DBE0C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03441-6F1E-42D6-965B-7C3646177D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5971D-2E62-4755-9477-491F623D4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D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39ACF4-2813-4249-9B33-27DCB2A347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3.jpeg"/><Relationship Id="rId17" Type="http://schemas.openxmlformats.org/officeDocument/2006/relationships/image" Target="../media/image25.jpeg"/><Relationship Id="rId2" Type="http://schemas.openxmlformats.org/officeDocument/2006/relationships/image" Target="../media/image2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USA_UK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3" descr="map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2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571625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57338" y="3929063"/>
            <a:ext cx="6015037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a</a:t>
            </a:r>
            <a:r>
              <a:rPr kumimoji="1" lang="uk-UA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кадемічних</a:t>
            </a:r>
            <a:r>
              <a:rPr kumimoji="1" lang="en-US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kumimoji="1" lang="uk-UA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обмінів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3000375"/>
            <a:ext cx="41433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kumimoji="1" lang="uk-UA" sz="6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Програма</a:t>
            </a:r>
            <a:endParaRPr lang="en-US" sz="6000" b="1" dirty="0">
              <a:ln w="19050">
                <a:noFill/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38" y="4572000"/>
            <a:ext cx="6357937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kumimoji="1" lang="uk-UA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імені</a:t>
            </a:r>
            <a:r>
              <a:rPr kumimoji="1" lang="en-US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kumimoji="1" lang="uk-UA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Фулбрайта</a:t>
            </a:r>
            <a:r>
              <a:rPr kumimoji="1" lang="en-US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kumimoji="1" lang="uk-UA" sz="40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в Україні</a:t>
            </a:r>
          </a:p>
          <a:p>
            <a:pPr algn="r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build="allAtOnce"/>
      <p:bldP spid="9" grpId="0" build="allAtOnce"/>
      <p:bldP spid="10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1338" y="1411288"/>
            <a:ext cx="76739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b="1" dirty="0"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Fulbright Scholar Program</a:t>
            </a:r>
            <a:endParaRPr lang="ru-RU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Fulbright Faculty Development Program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Fulbright Graduate Student Exchange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latin typeface="+mn-lt"/>
                <a:cs typeface="+mn-cs"/>
              </a:rPr>
              <a:t>U.S. Fulbright Scholar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latin typeface="+mn-lt"/>
                <a:cs typeface="+mn-cs"/>
              </a:rPr>
              <a:t>U.S. Fulbright Specialist</a:t>
            </a:r>
            <a:r>
              <a:rPr lang="uk-UA" sz="2800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+mn-lt"/>
                <a:cs typeface="+mn-cs"/>
              </a:rPr>
              <a:t>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latin typeface="+mn-lt"/>
                <a:cs typeface="+mn-cs"/>
              </a:rPr>
              <a:t>U.S. Fulbright Student Program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b="1" dirty="0">
              <a:latin typeface="Arial Narrow" pitchFamily="34" charset="0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dirty="0">
              <a:latin typeface="Arial Narrow" pitchFamily="34" charset="0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46175" y="717550"/>
            <a:ext cx="2640013" cy="8540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uk-UA" sz="4000" b="1" dirty="0">
                <a:solidFill>
                  <a:srgbClr val="2A3D5C"/>
                </a:solidFill>
                <a:latin typeface="+mn-lt"/>
                <a:cs typeface="+mn-cs"/>
              </a:rPr>
              <a:t>Програми</a:t>
            </a:r>
            <a:r>
              <a:rPr lang="en-US" sz="40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 </a:t>
            </a:r>
            <a:endParaRPr lang="ru-RU" sz="40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43063" y="1571625"/>
            <a:ext cx="6000750" cy="5143500"/>
          </a:xfrm>
          <a:prstGeom prst="rect">
            <a:avLst/>
          </a:prstGeom>
          <a:solidFill>
            <a:srgbClr val="2A3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46175" y="717550"/>
            <a:ext cx="5140325" cy="85407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uk-UA" sz="3200" b="1" dirty="0">
                <a:solidFill>
                  <a:srgbClr val="2A3D5C"/>
                </a:solidFill>
                <a:latin typeface="+mn-lt"/>
                <a:cs typeface="+mn-cs"/>
              </a:rPr>
              <a:t>Запрошення </a:t>
            </a:r>
          </a:p>
          <a:p>
            <a:pPr>
              <a:defRPr/>
            </a:pPr>
            <a:r>
              <a:rPr lang="uk-UA" sz="3200" b="1" dirty="0">
                <a:solidFill>
                  <a:srgbClr val="2A3D5C"/>
                </a:solidFill>
                <a:latin typeface="+mn-lt"/>
                <a:cs typeface="+mn-cs"/>
              </a:rPr>
              <a:t>американських спеціалістів</a:t>
            </a:r>
            <a:endParaRPr lang="ru-RU" sz="3200" b="1" dirty="0">
              <a:solidFill>
                <a:schemeClr val="bg1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41338" y="1554163"/>
            <a:ext cx="695960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latin typeface="+mn-lt"/>
                <a:cs typeface="+mn-cs"/>
              </a:rPr>
              <a:t>U.S. Fulbright Scholar Program</a:t>
            </a:r>
            <a:r>
              <a:rPr lang="uk-UA" sz="2800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</a:p>
          <a:p>
            <a:pPr marL="342900" indent="12700">
              <a:spcBef>
                <a:spcPct val="2000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  <a:cs typeface="Arial" charset="0"/>
              </a:rPr>
              <a:t>Запрошення американських науковців й фахівців різного профілю для викладання й проведення дослідження на термін </a:t>
            </a:r>
            <a:r>
              <a:rPr lang="ru-RU" sz="2200" b="1" dirty="0">
                <a:solidFill>
                  <a:schemeClr val="accent3"/>
                </a:solidFill>
                <a:latin typeface="+mn-lt"/>
                <a:cs typeface="Arial" charset="0"/>
              </a:rPr>
              <a:t>від одного семестру до двох</a:t>
            </a:r>
            <a:r>
              <a:rPr lang="ru-RU" sz="2200" dirty="0">
                <a:solidFill>
                  <a:schemeClr val="accent3"/>
                </a:solidFill>
                <a:latin typeface="+mn-lt"/>
                <a:cs typeface="Arial" charset="0"/>
              </a:rPr>
              <a:t>.</a:t>
            </a:r>
            <a:endParaRPr lang="en-US" sz="2200" dirty="0">
              <a:solidFill>
                <a:schemeClr val="accent3"/>
              </a:solidFill>
              <a:latin typeface="+mn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accent5"/>
                </a:solidFill>
                <a:latin typeface="+mn-lt"/>
                <a:cs typeface="Arial" charset="0"/>
              </a:rPr>
              <a:t>U.S. Fulbright Specialist</a:t>
            </a:r>
            <a:r>
              <a:rPr lang="uk-UA" sz="2800" dirty="0">
                <a:solidFill>
                  <a:schemeClr val="accent5"/>
                </a:solidFill>
                <a:latin typeface="+mn-lt"/>
                <a:cs typeface="Arial" charset="0"/>
              </a:rPr>
              <a:t> </a:t>
            </a:r>
            <a:r>
              <a:rPr lang="en-US" sz="2800" dirty="0">
                <a:solidFill>
                  <a:schemeClr val="accent5"/>
                </a:solidFill>
                <a:latin typeface="+mn-lt"/>
                <a:cs typeface="Arial" charset="0"/>
              </a:rPr>
              <a:t>Program</a:t>
            </a:r>
            <a:endParaRPr lang="en-US" sz="3200" b="1" dirty="0">
              <a:latin typeface="+mn-lt"/>
              <a:cs typeface="Arial" charset="0"/>
            </a:endParaRPr>
          </a:p>
          <a:p>
            <a:pPr marL="342900" indent="12700">
              <a:spcBef>
                <a:spcPct val="20000"/>
              </a:spcBef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  <a:cs typeface="Arial" charset="0"/>
              </a:rPr>
              <a:t>Запрошення фахівців на термін </a:t>
            </a:r>
            <a:r>
              <a:rPr lang="ru-RU" sz="2200" b="1" dirty="0">
                <a:solidFill>
                  <a:schemeClr val="accent3"/>
                </a:solidFill>
                <a:latin typeface="+mn-lt"/>
                <a:cs typeface="Arial" charset="0"/>
              </a:rPr>
              <a:t>від двох до шести тижнів</a:t>
            </a:r>
            <a:r>
              <a:rPr lang="ru-RU" sz="2200" b="1" dirty="0">
                <a:solidFill>
                  <a:schemeClr val="bg1"/>
                </a:solidFill>
                <a:latin typeface="+mn-lt"/>
                <a:cs typeface="Arial" charset="0"/>
              </a:rPr>
              <a:t> </a:t>
            </a:r>
            <a:r>
              <a:rPr lang="ru-RU" sz="2200" dirty="0">
                <a:solidFill>
                  <a:schemeClr val="bg1"/>
                </a:solidFill>
                <a:latin typeface="+mn-lt"/>
                <a:cs typeface="Arial" charset="0"/>
              </a:rPr>
              <a:t>для читання лекцій; участі у наукових програмах й конференціях; консультування керівників й адміністраторів з питань управління освітою; проведення семінарів; осучаснення навчальних програм й оновлення навчальних матеріалів; започаткування спільних наукових проектів і програм обмінів.</a:t>
            </a:r>
            <a:endParaRPr lang="ru-RU" sz="2200" b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342900" indent="12700">
              <a:spcBef>
                <a:spcPct val="20000"/>
              </a:spcBef>
              <a:defRPr/>
            </a:pPr>
            <a:endParaRPr lang="ru-RU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9188" y="404813"/>
            <a:ext cx="7524750" cy="720725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uk-UA" sz="3600" b="1" dirty="0">
                <a:solidFill>
                  <a:srgbClr val="2A3D5C"/>
                </a:solidFill>
                <a:latin typeface="+mn-lt"/>
                <a:cs typeface="+mn-cs"/>
              </a:rPr>
              <a:t>Вимоги до українських кандидатів</a:t>
            </a:r>
            <a:endParaRPr kumimoji="1" lang="ru-RU" sz="36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755650" y="4149725"/>
            <a:ext cx="7993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Tx/>
              <a:buChar char="•"/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+mn-cs"/>
              </a:rPr>
              <a:t>щомісячну стипендію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+mn-cs"/>
              </a:rPr>
              <a:t>медичне страхування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+mn-cs"/>
              </a:rPr>
              <a:t>квитки в обидва боки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sz="2800" dirty="0">
                <a:solidFill>
                  <a:schemeClr val="bg1"/>
                </a:solidFill>
                <a:latin typeface="+mn-lt"/>
                <a:cs typeface="+mn-cs"/>
              </a:rPr>
              <a:t>додаткові гроші для придбання професійної літератури та підручників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114425" y="3500438"/>
            <a:ext cx="6886575" cy="64611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uk-UA" sz="3600" b="1" dirty="0">
                <a:solidFill>
                  <a:srgbClr val="2A3D5C"/>
                </a:solidFill>
                <a:latin typeface="+mn-lt"/>
                <a:cs typeface="+mn-cs"/>
              </a:rPr>
              <a:t>Переможці конкурсу отримують</a:t>
            </a:r>
            <a:endParaRPr kumimoji="1" lang="en-US" sz="36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755650" y="620713"/>
            <a:ext cx="81026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b="1" dirty="0">
              <a:latin typeface="Arial Narrow" pitchFamily="34" charset="0"/>
              <a:cs typeface="+mn-cs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українське громадянство</a:t>
            </a:r>
            <a:endParaRPr lang="uk-UA" sz="280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вільне володіння англійською мовою</a:t>
            </a:r>
          </a:p>
          <a:p>
            <a:pPr marL="342900" indent="-342900" eaLnBrk="0" hangingPunct="0">
              <a:buFontTx/>
              <a:buChar char="•"/>
              <a:tabLst>
                <a:tab pos="273050" algn="l"/>
              </a:tabLst>
              <a:defRPr/>
            </a:pPr>
            <a:r>
              <a:rPr lang="ru-RU" sz="2800" dirty="0">
                <a:solidFill>
                  <a:schemeClr val="bg1"/>
                </a:solidFill>
                <a:latin typeface="+mn-lt"/>
                <a:cs typeface="+mn-cs"/>
              </a:rPr>
              <a:t>повернення в Україну на 2 роки після завершення терміну гранту відповідно до вимог візи </a:t>
            </a: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J - 1</a:t>
            </a:r>
            <a:r>
              <a:rPr lang="uk-UA" sz="2800" dirty="0">
                <a:solidFill>
                  <a:schemeClr val="bg1"/>
                </a:solidFill>
                <a:latin typeface="+mn-lt"/>
                <a:cs typeface="+mn-cs"/>
              </a:rPr>
              <a:t>, яку отримують учасники Програми</a:t>
            </a:r>
            <a:endParaRPr lang="ru-RU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1116013" y="1844675"/>
            <a:ext cx="77041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000" dirty="0">
                <a:solidFill>
                  <a:schemeClr val="accent5"/>
                </a:solidFill>
                <a:latin typeface="+mn-lt"/>
                <a:cs typeface="Arial" charset="0"/>
              </a:rPr>
              <a:t>Програма передбачає проведення досліджень в університетах США на період  від трьох до дев’яти місяців.</a:t>
            </a:r>
          </a:p>
          <a:p>
            <a:pPr>
              <a:spcBef>
                <a:spcPct val="50000"/>
              </a:spcBef>
              <a:defRPr/>
            </a:pPr>
            <a:r>
              <a:rPr lang="uk-UA" sz="2800" dirty="0">
                <a:solidFill>
                  <a:schemeClr val="accent5"/>
                </a:solidFill>
                <a:latin typeface="+mn-lt"/>
                <a:cs typeface="Arial" charset="0"/>
              </a:rPr>
              <a:t>У програмі можуть брати участь кандидати         та доктори наук; аспіранти, які завершують дисертацію; діячі культури; фахівці з бібліотекарства; журналісти; дослідники без наукового ступеня з досвідом роботи не менше п</a:t>
            </a:r>
            <a:r>
              <a:rPr lang="en-US" sz="2800" dirty="0">
                <a:solidFill>
                  <a:schemeClr val="accent5"/>
                </a:solidFill>
                <a:latin typeface="+mn-lt"/>
                <a:cs typeface="Arial" charset="0"/>
              </a:rPr>
              <a:t>’</a:t>
            </a:r>
            <a:r>
              <a:rPr lang="uk-UA" sz="2800" dirty="0">
                <a:solidFill>
                  <a:schemeClr val="accent5"/>
                </a:solidFill>
                <a:latin typeface="+mn-lt"/>
                <a:cs typeface="Arial" charset="0"/>
              </a:rPr>
              <a:t>яти років.</a:t>
            </a:r>
            <a:endParaRPr lang="en-US" sz="2800" dirty="0">
              <a:solidFill>
                <a:schemeClr val="accent5"/>
              </a:solidFill>
              <a:latin typeface="+mn-lt"/>
              <a:cs typeface="Arial" charset="0"/>
            </a:endParaRPr>
          </a:p>
        </p:txBody>
      </p:sp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Fulbright</a:t>
            </a:r>
            <a:endParaRPr kumimoji="1" lang="uk-UA" sz="4400" b="1" dirty="0">
              <a:solidFill>
                <a:srgbClr val="2A3D5C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Scholar</a:t>
            </a:r>
            <a:r>
              <a:rPr lang="uk-UA" sz="4400" b="1" dirty="0">
                <a:solidFill>
                  <a:srgbClr val="2A3D5C"/>
                </a:solidFill>
                <a:latin typeface="+mn-lt"/>
                <a:cs typeface="Arial" charset="0"/>
              </a:rPr>
              <a:t> </a:t>
            </a: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Program</a:t>
            </a:r>
            <a:endParaRPr kumimoji="1" lang="ru-RU" sz="44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  <p:pic>
        <p:nvPicPr>
          <p:cNvPr id="14340" name="Picture 3" descr="FScholar-w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Fulbright </a:t>
            </a: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Scholar</a:t>
            </a:r>
            <a:r>
              <a:rPr lang="uk-UA" sz="4400" b="1" dirty="0">
                <a:solidFill>
                  <a:srgbClr val="2A3D5C"/>
                </a:solidFill>
                <a:latin typeface="+mn-lt"/>
                <a:cs typeface="Arial" charset="0"/>
              </a:rPr>
              <a:t> </a:t>
            </a: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Program</a:t>
            </a:r>
            <a:endParaRPr kumimoji="1" lang="ru-RU" sz="44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6013" y="1628775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230563" algn="l"/>
              </a:tabLst>
              <a:defRPr/>
            </a:pPr>
            <a:r>
              <a:rPr lang="uk-UA" sz="3600" dirty="0">
                <a:solidFill>
                  <a:schemeClr val="accent3"/>
                </a:solidFill>
                <a:latin typeface="+mn-lt"/>
                <a:cs typeface="+mn-cs"/>
              </a:rPr>
              <a:t>Відбір учасників:</a:t>
            </a:r>
            <a:endParaRPr lang="en-US" sz="36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214438" y="5429250"/>
            <a:ext cx="3286125" cy="5334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1" lang="uk-UA" sz="2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kumimoji="1" lang="uk-UA">
                <a:solidFill>
                  <a:schemeClr val="bg1"/>
                </a:solidFill>
              </a:rPr>
              <a:t>        </a:t>
            </a:r>
            <a:endParaRPr kumimoji="1" lang="ru-RU">
              <a:solidFill>
                <a:schemeClr val="bg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16013" y="2428875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5"/>
                </a:solidFill>
                <a:latin typeface="+mn-lt"/>
                <a:cs typeface="+mn-cs"/>
              </a:rPr>
              <a:t>1-й етап – </a:t>
            </a:r>
            <a:r>
              <a:rPr lang="uk-UA" dirty="0">
                <a:solidFill>
                  <a:schemeClr val="accent5"/>
                </a:solidFill>
                <a:latin typeface="+mn-lt"/>
                <a:cs typeface="+mn-cs"/>
              </a:rPr>
              <a:t>рецензування проектів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5"/>
                </a:solidFill>
                <a:latin typeface="+mn-lt"/>
                <a:cs typeface="+mn-cs"/>
              </a:rPr>
              <a:t>2-й етап – </a:t>
            </a:r>
            <a:r>
              <a:rPr lang="uk-UA" dirty="0">
                <a:solidFill>
                  <a:schemeClr val="accent5"/>
                </a:solidFill>
                <a:latin typeface="+mn-lt"/>
                <a:cs typeface="+mn-cs"/>
              </a:rPr>
              <a:t>співбесіда (англійською мовою)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5"/>
                </a:solidFill>
                <a:latin typeface="+mn-lt"/>
                <a:cs typeface="+mn-cs"/>
              </a:rPr>
              <a:t>3-й етап – </a:t>
            </a:r>
            <a:r>
              <a:rPr lang="uk-UA" dirty="0">
                <a:solidFill>
                  <a:schemeClr val="accent5"/>
                </a:solidFill>
                <a:latin typeface="+mn-lt"/>
                <a:cs typeface="+mn-cs"/>
              </a:rPr>
              <a:t>прийняття остаточного рішення щодо надання гранту Наглядовою радою науковців ім. Фулбрайта та визначення Радою міжнародного обміну науковцями (</a:t>
            </a:r>
            <a:r>
              <a:rPr lang="en-US" dirty="0">
                <a:solidFill>
                  <a:schemeClr val="accent5"/>
                </a:solidFill>
                <a:latin typeface="+mn-lt"/>
                <a:cs typeface="+mn-cs"/>
              </a:rPr>
              <a:t>CIES)</a:t>
            </a:r>
            <a:r>
              <a:rPr lang="uk-UA" dirty="0">
                <a:solidFill>
                  <a:schemeClr val="accent5"/>
                </a:solidFill>
                <a:latin typeface="+mn-lt"/>
                <a:cs typeface="+mn-cs"/>
              </a:rPr>
              <a:t> у Вашингтоні університетів, у яких проводитимуть дослідження</a:t>
            </a:r>
          </a:p>
          <a:p>
            <a:pPr marL="342900" indent="-342900" eaLnBrk="0" hangingPunct="0">
              <a:defRPr/>
            </a:pPr>
            <a:r>
              <a:rPr kumimoji="1" lang="uk-UA" sz="2800" dirty="0">
                <a:latin typeface="+mn-lt"/>
                <a:cs typeface="+mn-cs"/>
              </a:rPr>
              <a:t>кінцевий термін подання документів</a:t>
            </a:r>
          </a:p>
          <a:p>
            <a:pPr marL="342900" indent="-342900" eaLnBrk="0" hangingPunct="0">
              <a:defRPr/>
            </a:pPr>
            <a:r>
              <a:rPr kumimoji="1" lang="uk-UA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kumimoji="1" lang="en-US" sz="2800" dirty="0">
                <a:solidFill>
                  <a:schemeClr val="bg1"/>
                </a:solidFill>
                <a:latin typeface="+mn-lt"/>
                <a:cs typeface="+mn-cs"/>
              </a:rPr>
              <a:t>15</a:t>
            </a:r>
            <a:r>
              <a:rPr kumimoji="1" lang="uk-UA" sz="2800" dirty="0">
                <a:solidFill>
                  <a:schemeClr val="bg1"/>
                </a:solidFill>
                <a:latin typeface="+mn-lt"/>
                <a:cs typeface="+mn-cs"/>
              </a:rPr>
              <a:t> жовтня</a:t>
            </a:r>
          </a:p>
          <a:p>
            <a:pPr marL="342900" indent="-342900" eaLnBrk="0" hangingPunct="0">
              <a:defRPr/>
            </a:pPr>
            <a:endParaRPr kumimoji="1" lang="ru-RU" sz="2800" dirty="0">
              <a:latin typeface="+mn-lt"/>
              <a:cs typeface="+mn-cs"/>
            </a:endParaRPr>
          </a:p>
          <a:p>
            <a:pPr marL="342900" indent="-342900" eaLnBrk="0" hangingPunct="0">
              <a:defRPr/>
            </a:pPr>
            <a:endParaRPr lang="uk-UA" sz="3200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cholar-Gor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14313"/>
            <a:ext cx="52705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7375" y="5000625"/>
            <a:ext cx="4643438" cy="1857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85750" y="4848225"/>
            <a:ext cx="6357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Олександр Горін</a:t>
            </a:r>
            <a:endParaRPr lang="en-US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Надзвичайний і Повноважний Посол України в Королівстві Нідерландів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I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nstitute for European and Russian &amp; Eurasian Studies, Washington, DC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1992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Scholar-Kov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66643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42938" y="5357813"/>
            <a:ext cx="785812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Ігор Коваль</a:t>
            </a: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Ректор, Одеський національний університет імені І.І. Мечнікова</a:t>
            </a:r>
          </a:p>
          <a:p>
            <a:pPr eaLnBrk="1" hangingPunct="1"/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Goucher College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, </a:t>
            </a:r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Baltimore, MD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, 1992-93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1785938" y="5229225"/>
            <a:ext cx="5357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Оксана Забужко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письменниця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Harvard University, Cambridge, MA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199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-9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  <p:pic>
        <p:nvPicPr>
          <p:cNvPr id="18435" name="Picture 6" descr="Scholar-Zabuzhk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6643687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cholar-Rechytski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14313"/>
            <a:ext cx="68849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57375" y="4857750"/>
            <a:ext cx="2500313" cy="714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357313" y="4786313"/>
            <a:ext cx="77866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Всеволод Речицький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юридичний університет 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імені Ярослава Мудрого,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 Харків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George Washington University, Washington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 DC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,1994-95</a:t>
            </a:r>
          </a:p>
          <a:p>
            <a:pPr eaLnBrk="1" hangingPunct="1"/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Georgetown University, Washington, DC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uk-UA" i="1">
                <a:solidFill>
                  <a:srgbClr val="FFFFFF"/>
                </a:solidFill>
                <a:latin typeface="Arial Narrow" panose="020B0606020202030204" pitchFamily="34" charset="0"/>
              </a:rPr>
              <a:t>2002-03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cholar-Hrytsa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678656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13"/>
          <p:cNvSpPr txBox="1">
            <a:spLocks noChangeArrowheads="1"/>
          </p:cNvSpPr>
          <p:nvPr/>
        </p:nvSpPr>
        <p:spPr bwMode="auto">
          <a:xfrm>
            <a:off x="214313" y="522922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Ярослав Грицак</a:t>
            </a:r>
          </a:p>
          <a:p>
            <a:pPr algn="r"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Український Католицький Університет, Львів</a:t>
            </a:r>
            <a:endParaRPr lang="ru-RU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Michigan, Ann Arbor, MI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1996-97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USA_UK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map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25" y="3141663"/>
            <a:ext cx="71294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i="1" dirty="0">
                <a:solidFill>
                  <a:schemeClr val="bg1"/>
                </a:solidFill>
                <a:latin typeface="+mn-lt"/>
                <a:cs typeface="Arial" charset="0"/>
              </a:rPr>
              <a:t>“Якщо б тільки люди мали змогу пожити </a:t>
            </a:r>
            <a:endParaRPr lang="en-US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i="1" dirty="0">
                <a:solidFill>
                  <a:schemeClr val="bg1"/>
                </a:solidFill>
                <a:latin typeface="+mn-lt"/>
                <a:cs typeface="Arial" charset="0"/>
              </a:rPr>
              <a:t>в інших краях та пізнати інші культури, </a:t>
            </a:r>
            <a:endParaRPr lang="en-US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i="1" dirty="0">
                <a:solidFill>
                  <a:schemeClr val="bg1"/>
                </a:solidFill>
                <a:latin typeface="+mn-lt"/>
                <a:cs typeface="Arial" charset="0"/>
              </a:rPr>
              <a:t>вони могли б виробити співчуття,</a:t>
            </a:r>
            <a:endParaRPr lang="en-US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i="1" dirty="0">
                <a:solidFill>
                  <a:schemeClr val="bg1"/>
                </a:solidFill>
                <a:latin typeface="+mn-lt"/>
                <a:cs typeface="Arial" charset="0"/>
              </a:rPr>
              <a:t>огиду до взаємного знищення </a:t>
            </a:r>
            <a:endParaRPr lang="en-US" i="1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i="1" dirty="0">
                <a:solidFill>
                  <a:schemeClr val="bg1"/>
                </a:solidFill>
                <a:latin typeface="+mn-lt"/>
                <a:cs typeface="Arial" charset="0"/>
              </a:rPr>
              <a:t>та схильність до миру.” 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uk-UA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7" name="Picture 6" descr="Fulbright_J-William-300x3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63" y="1557338"/>
            <a:ext cx="1470025" cy="18716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357438" y="5033963"/>
            <a:ext cx="5305425" cy="1016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kern="1000" dirty="0">
                <a:solidFill>
                  <a:schemeClr val="bg1"/>
                </a:solidFill>
                <a:latin typeface="+mn-lt"/>
                <a:cs typeface="+mn-cs"/>
              </a:rPr>
              <a:t>Senator</a:t>
            </a:r>
            <a:r>
              <a:rPr kumimoji="1" lang="en-US" b="1" kern="10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kumimoji="1" lang="en-US" kern="1000" dirty="0">
                <a:solidFill>
                  <a:schemeClr val="bg1"/>
                </a:solidFill>
                <a:latin typeface="+mn-lt"/>
                <a:cs typeface="+mn-cs"/>
              </a:rPr>
              <a:t>J.</a:t>
            </a:r>
            <a:r>
              <a:rPr kumimoji="1" lang="uk-UA" kern="10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kumimoji="1" lang="en-US" kern="1000" dirty="0">
                <a:solidFill>
                  <a:schemeClr val="bg1"/>
                </a:solidFill>
                <a:latin typeface="+mn-lt"/>
                <a:cs typeface="+mn-cs"/>
              </a:rPr>
              <a:t>William Fulbright </a:t>
            </a:r>
            <a:endParaRPr kumimoji="1" lang="uk-UA" kern="1000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r">
              <a:spcBef>
                <a:spcPct val="50000"/>
              </a:spcBef>
              <a:defRPr/>
            </a:pPr>
            <a:r>
              <a:rPr kumimoji="1" lang="en-US" i="1" kern="1000" dirty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rPr>
              <a:t>1905-1995</a:t>
            </a:r>
            <a:endParaRPr kumimoji="1" lang="ru-RU" i="1" kern="1000" dirty="0">
              <a:solidFill>
                <a:schemeClr val="tx2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3"/>
          <p:cNvSpPr txBox="1">
            <a:spLocks noChangeArrowheads="1"/>
          </p:cNvSpPr>
          <p:nvPr/>
        </p:nvSpPr>
        <p:spPr bwMode="auto">
          <a:xfrm>
            <a:off x="71438" y="5514975"/>
            <a:ext cx="89296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Ігор Бураковський</a:t>
            </a:r>
          </a:p>
          <a:p>
            <a:pPr algn="r"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Директор,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Інститут економічних досліджень і політичних консультацій, Київ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Stanford University, Stanford, CA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1996-97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507" name="Picture 6" descr="Scholar-Burakovsky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214313"/>
            <a:ext cx="677068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3"/>
          <p:cNvSpPr txBox="1">
            <a:spLocks noChangeArrowheads="1"/>
          </p:cNvSpPr>
          <p:nvPr/>
        </p:nvSpPr>
        <p:spPr bwMode="auto">
          <a:xfrm>
            <a:off x="1571625" y="5229225"/>
            <a:ext cx="7429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Юрій Андрухович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письменник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Pennsylvania State University, University Park, PA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2000-01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3555" name="Picture 5" descr="Scholar-andruhovy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8688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86375" y="2589213"/>
            <a:ext cx="3714750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i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«...я трохи пізнав цей світ. Найголовнішим підсумком мого перебування в Америці стало звільнення від безлічі стереотипів та упереджень і набуття цілком нового, ширшого розуміння західної цивілізації та її вартостей.»</a:t>
            </a:r>
            <a:endParaRPr lang="en-US" sz="2000" i="1" dirty="0">
              <a:solidFill>
                <a:schemeClr val="accent5">
                  <a:lumMod val="40000"/>
                  <a:lumOff val="60000"/>
                </a:schemeClr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Brukhovetskiy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372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285750" y="5172075"/>
            <a:ext cx="87868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В</a:t>
            </a:r>
            <a:r>
              <a:rPr lang="en-US" b="1" i="1">
                <a:solidFill>
                  <a:srgbClr val="F6B30C"/>
                </a:solidFill>
                <a:latin typeface="Arial Narrow" panose="020B0606020202030204" pitchFamily="34" charset="0"/>
              </a:rPr>
              <a:t>’</a:t>
            </a: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ячеслав Брюховецький</a:t>
            </a:r>
            <a:endParaRPr lang="en-US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Національн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ий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Києво-Могилянська Академія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State University of New Jersey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2002-03,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Columbia University, New York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NY,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Kvit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88012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3"/>
          <p:cNvSpPr txBox="1">
            <a:spLocks noChangeArrowheads="1"/>
          </p:cNvSpPr>
          <p:nvPr/>
        </p:nvSpPr>
        <p:spPr bwMode="auto">
          <a:xfrm>
            <a:off x="285750" y="5253038"/>
            <a:ext cx="87868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Сергій Квіт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Міністр освіти і науки України</a:t>
            </a:r>
          </a:p>
          <a:p>
            <a:pPr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Національн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ий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Києво - Могилянська Академія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Ohio University-Athens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OH,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2006-07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lbina Trop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705725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288" y="5594350"/>
            <a:ext cx="2284412" cy="714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468313" y="5540375"/>
            <a:ext cx="7848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Альбіна Тропіна</a:t>
            </a:r>
            <a:endParaRPr lang="en-US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 національний автомобільно-дорожний університет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Princeton University, Princeton, NJ, 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79388" y="5613047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 dirty="0">
                <a:solidFill>
                  <a:srgbClr val="F6B30C"/>
                </a:solidFill>
                <a:latin typeface="Arial Narrow" panose="020B0606020202030204" pitchFamily="34" charset="0"/>
              </a:rPr>
              <a:t>Олександр </a:t>
            </a:r>
            <a:r>
              <a:rPr lang="uk-UA" b="1" i="1" dirty="0" err="1" smtClean="0">
                <a:solidFill>
                  <a:srgbClr val="F6B30C"/>
                </a:solidFill>
                <a:latin typeface="Arial Narrow" panose="020B0606020202030204" pitchFamily="34" charset="0"/>
              </a:rPr>
              <a:t>Зіненко</a:t>
            </a:r>
            <a:endParaRPr lang="uk-UA" b="1" i="1" dirty="0" smtClean="0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В.Н.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Каразіна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Ohio State University, Columbus, OH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76212"/>
            <a:ext cx="8785225" cy="453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li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993063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288" y="5445125"/>
            <a:ext cx="2952750" cy="863600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68313" y="5540375"/>
            <a:ext cx="8675687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Костянтин Ільєнко</a:t>
            </a:r>
            <a:endParaRPr lang="en-US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Інститут радіофізики та електроніки імені О.Я. Усикова НАН України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New Mexico, Albuquerque, NM, 20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Леонтьє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88913"/>
            <a:ext cx="6705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57188" y="5540375"/>
            <a:ext cx="82470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Дмитро Леонтьєв </a:t>
            </a: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Харківська державна зооветеринарна академія, Харків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Arkansas, Fayetteville, AR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20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3-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Nesterenko_Kennan Institute _ Wilson Center Oct 16 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8913"/>
            <a:ext cx="7705725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4375" y="4797425"/>
            <a:ext cx="3570288" cy="20605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79388" y="5300663"/>
            <a:ext cx="86407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 dirty="0">
                <a:solidFill>
                  <a:srgbClr val="F6B30C"/>
                </a:solidFill>
                <a:latin typeface="Arial Narrow" panose="020B0606020202030204" pitchFamily="34" charset="0"/>
              </a:rPr>
              <a:t>Оксана Нестеренко</a:t>
            </a:r>
          </a:p>
          <a:p>
            <a:pPr eaLnBrk="1" hangingPunct="1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юридичний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Ярослава Мудрого,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Kennan Institute, Woodrow Wilson International Center for Scholars, Washington, 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DC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3-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4195"/>
            <a:ext cx="7128916" cy="5348196"/>
          </a:xfrm>
          <a:prstGeom prst="rect">
            <a:avLst/>
          </a:prstGeom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79388" y="5397023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 dirty="0" smtClean="0">
                <a:solidFill>
                  <a:srgbClr val="F6B30C"/>
                </a:solidFill>
                <a:latin typeface="Arial Narrow" panose="020B0606020202030204" pitchFamily="34" charset="0"/>
              </a:rPr>
              <a:t>Олена Шостко</a:t>
            </a:r>
            <a:endParaRPr lang="uk-UA" b="1" i="1" dirty="0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юридичний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Ярослава Мудрого,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George Mason University, Arlington, VA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3-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USA_UK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ap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25" y="3227388"/>
            <a:ext cx="7416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Програма імені Фулбрайта, спонсорована урядом США, посідає чільне місце у системі міжнародної освіти.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Вона успішно діє з 1946, нині – у 155 країнах світу. </a:t>
            </a:r>
          </a:p>
        </p:txBody>
      </p:sp>
      <p:pic>
        <p:nvPicPr>
          <p:cNvPr id="6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571625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6212"/>
            <a:ext cx="7632973" cy="5557127"/>
          </a:xfrm>
          <a:prstGeom prst="rect">
            <a:avLst/>
          </a:prstGeom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79388" y="5613047"/>
            <a:ext cx="8640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 dirty="0" smtClean="0">
                <a:solidFill>
                  <a:srgbClr val="F6B30C"/>
                </a:solidFill>
                <a:latin typeface="Arial Narrow" panose="020B0606020202030204" pitchFamily="34" charset="0"/>
              </a:rPr>
              <a:t>Олена </a:t>
            </a:r>
            <a:r>
              <a:rPr lang="uk-UA" b="1" i="1" dirty="0" err="1" smtClean="0">
                <a:solidFill>
                  <a:srgbClr val="F6B30C"/>
                </a:solidFill>
                <a:latin typeface="Arial Narrow" panose="020B0606020202030204" pitchFamily="34" charset="0"/>
              </a:rPr>
              <a:t>Жилінкова</a:t>
            </a:r>
            <a:endParaRPr lang="uk-UA" b="1" i="1" dirty="0" smtClean="0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В.Н.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Каразіна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College of William and Mary, Williamsburg, VA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uk-UA" i="1" dirty="0">
                <a:solidFill>
                  <a:schemeClr val="bg1"/>
                </a:solidFill>
                <a:latin typeface="Arial Narrow" panose="020B0606020202030204" pitchFamily="34" charset="0"/>
              </a:rPr>
              <a:t>20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15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16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1116013" y="1844675"/>
            <a:ext cx="80279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Дослідницька програма для молодих викладачів та науковців, журналістів, фахівців з бібліотечної, музейної, архівної справи та спеціалістів у галузі управління культури.</a:t>
            </a:r>
          </a:p>
          <a:p>
            <a:pPr>
              <a:defRPr/>
            </a:pPr>
            <a:r>
              <a:rPr lang="uk-UA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У конкурсі можуть брати участь науковці та спеціалісти з дворічним професійним досвідом, віком до 40 років, </a:t>
            </a:r>
            <a:r>
              <a:rPr lang="ru-RU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які ще не мають наукового ступеня</a:t>
            </a:r>
            <a:r>
              <a:rPr lang="uk-UA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, та молоді кандидати наук </a:t>
            </a:r>
          </a:p>
          <a:p>
            <a:pPr>
              <a:defRPr/>
            </a:pP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(не пізніше 5-ти років після захисту).</a:t>
            </a:r>
            <a:r>
              <a:rPr lang="uk-UA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Fulbright Faculty</a:t>
            </a:r>
            <a:endParaRPr kumimoji="1" lang="uk-UA" sz="4400" b="1" dirty="0">
              <a:solidFill>
                <a:srgbClr val="2A3D5C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Development Program</a:t>
            </a:r>
            <a:endParaRPr kumimoji="1" lang="ru-RU" sz="44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ChangeArrowheads="1"/>
          </p:cNvSpPr>
          <p:nvPr/>
        </p:nvSpPr>
        <p:spPr bwMode="auto">
          <a:xfrm>
            <a:off x="1214438" y="5467350"/>
            <a:ext cx="3286125" cy="5334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1" lang="uk-UA" sz="2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kumimoji="1" lang="uk-UA">
                <a:solidFill>
                  <a:schemeClr val="bg1"/>
                </a:solidFill>
              </a:rPr>
              <a:t>        </a:t>
            </a:r>
            <a:endParaRPr kumimoji="1" lang="ru-RU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6013" y="2357438"/>
            <a:ext cx="76708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1-й етап –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рецензування проектів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2-й етап –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співбесіда </a:t>
            </a:r>
            <a:r>
              <a:rPr lang="uk-UA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(англійською мовою)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та тестування. Фіналісти складатимуть комп’ютерний тест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TOEFL </a:t>
            </a:r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iBT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(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Internet-based Test of English as a Foreign Language)</a:t>
            </a:r>
            <a:endParaRPr lang="uk-UA" dirty="0">
              <a:solidFill>
                <a:schemeClr val="accent6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3-й етап – </a:t>
            </a:r>
            <a:r>
              <a:rPr lang="uk-UA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затвердження рекомендованих кандидатів та визначення університетів для фіналістів Програми </a:t>
            </a:r>
          </a:p>
          <a:p>
            <a:pPr marL="342900" indent="-342900" eaLnBrk="0" hangingPunct="0">
              <a:defRPr/>
            </a:pPr>
            <a:endParaRPr kumimoji="1" lang="uk-UA" sz="2800" dirty="0">
              <a:latin typeface="+mn-lt"/>
              <a:cs typeface="+mn-cs"/>
            </a:endParaRPr>
          </a:p>
          <a:p>
            <a:pPr marL="342900" indent="-342900" eaLnBrk="0" hangingPunct="0">
              <a:defRPr/>
            </a:pPr>
            <a:r>
              <a:rPr kumimoji="1" lang="uk-UA" sz="2800" dirty="0">
                <a:latin typeface="+mn-lt"/>
                <a:cs typeface="+mn-cs"/>
              </a:rPr>
              <a:t>кінцевий термін подання документів</a:t>
            </a:r>
          </a:p>
          <a:p>
            <a:pPr marL="342900" indent="-342900" eaLnBrk="0" hangingPunct="0">
              <a:defRPr/>
            </a:pPr>
            <a:r>
              <a:rPr kumimoji="1" lang="uk-UA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kumimoji="1" lang="uk-UA" sz="2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kumimoji="1" lang="uk-UA" sz="2800">
                <a:solidFill>
                  <a:schemeClr val="bg1"/>
                </a:solidFill>
                <a:latin typeface="+mj-lt"/>
                <a:cs typeface="Arial" charset="0"/>
              </a:rPr>
              <a:t>1 </a:t>
            </a:r>
            <a:r>
              <a:rPr kumimoji="1" lang="uk-UA" sz="2800" smtClean="0">
                <a:solidFill>
                  <a:schemeClr val="bg1"/>
                </a:solidFill>
                <a:latin typeface="+mj-lt"/>
                <a:cs typeface="Arial" charset="0"/>
              </a:rPr>
              <a:t>листопада</a:t>
            </a:r>
            <a:endParaRPr kumimoji="1" lang="uk-UA" sz="28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Fulbright Faculty</a:t>
            </a:r>
            <a:endParaRPr kumimoji="1" lang="uk-UA" sz="4400" b="1" dirty="0">
              <a:solidFill>
                <a:srgbClr val="2A3D5C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+mn-lt"/>
                <a:cs typeface="+mn-cs"/>
              </a:rPr>
              <a:t>Development Program</a:t>
            </a:r>
            <a:endParaRPr kumimoji="1" lang="ru-RU" sz="4400" b="1" dirty="0">
              <a:solidFill>
                <a:srgbClr val="2A3D5C"/>
              </a:solidFill>
              <a:latin typeface="+mn-lt"/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16013" y="16287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230563" algn="l"/>
              </a:tabLst>
              <a:defRPr/>
            </a:pPr>
            <a:r>
              <a:rPr lang="uk-UA" sz="3600" dirty="0">
                <a:solidFill>
                  <a:schemeClr val="accent3"/>
                </a:solidFill>
                <a:latin typeface="+mn-lt"/>
                <a:cs typeface="+mn-cs"/>
              </a:rPr>
              <a:t>Відбір учасників:</a:t>
            </a:r>
            <a:endParaRPr lang="en-US" sz="36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Yaroshchu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719931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86563" y="5143500"/>
            <a:ext cx="2000250" cy="714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71500" y="5216525"/>
            <a:ext cx="8286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Ірина Ярощук</a:t>
            </a:r>
          </a:p>
          <a:p>
            <a:pPr algn="r"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Харківський національний університет імені В. Н. Каразіна</a:t>
            </a:r>
          </a:p>
          <a:p>
            <a:pPr algn="r" eaLnBrk="1" hangingPunct="1"/>
            <a:r>
              <a:rPr lang="uk-UA" b="1">
                <a:solidFill>
                  <a:srgbClr val="FFFFFF"/>
                </a:solidFill>
                <a:latin typeface="Arial Narrow" panose="020B0606020202030204" pitchFamily="34" charset="0"/>
              </a:rPr>
              <a:t>Американські студії </a:t>
            </a:r>
            <a:r>
              <a:rPr lang="uk-UA" b="1" i="1">
                <a:solidFill>
                  <a:srgbClr val="FFFFFF"/>
                </a:solidFill>
                <a:latin typeface="Arial Narrow" panose="020B0606020202030204" pitchFamily="34" charset="0"/>
              </a:rPr>
              <a:t>/ </a:t>
            </a:r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Musicology Department, </a:t>
            </a:r>
          </a:p>
          <a:p>
            <a:pPr algn="r" eaLnBrk="1" hangingPunct="1"/>
            <a:r>
              <a:rPr lang="en-US" i="1">
                <a:solidFill>
                  <a:srgbClr val="FFFFFF"/>
                </a:solidFill>
                <a:latin typeface="Arial Narrow" panose="020B0606020202030204" pitchFamily="34" charset="0"/>
              </a:rPr>
              <a:t>University of California, Los Angeles, CA, 2009-10</a:t>
            </a:r>
            <a:endParaRPr lang="uk-UA" i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Zhylink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52975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2138" y="4508500"/>
            <a:ext cx="2360612" cy="2160588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3165475" y="4581525"/>
            <a:ext cx="5870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Олена Жилінкова</a:t>
            </a: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Харківський національний </a:t>
            </a: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університет імені В. Н. Каразіна</a:t>
            </a:r>
          </a:p>
          <a:p>
            <a:pPr eaLnBrk="1" hangingPunct="1"/>
            <a:r>
              <a:rPr lang="uk-UA" b="1" i="1">
                <a:solidFill>
                  <a:schemeClr val="bg1"/>
                </a:solidFill>
                <a:latin typeface="Arial Narrow" panose="020B0606020202030204" pitchFamily="34" charset="0"/>
              </a:rPr>
              <a:t>Право </a:t>
            </a:r>
            <a:r>
              <a:rPr lang="en-US" b="1" i="1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Illinois at Urbana-Champaign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College of Law,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Champaign, IL,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 2011-12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FFDP-Luka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14313"/>
            <a:ext cx="667385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0" y="4919663"/>
            <a:ext cx="89011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Анастасія </a:t>
            </a:r>
            <a:r>
              <a:rPr lang="en-US" b="1" i="1">
                <a:solidFill>
                  <a:srgbClr val="F6B30C"/>
                </a:solidFill>
                <a:latin typeface="Arial Narrow" panose="020B0606020202030204" pitchFamily="34" charset="0"/>
              </a:rPr>
              <a:t> </a:t>
            </a: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Лукаш</a:t>
            </a: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юридичний університет 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імені Ярослава Мудрого,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 Харків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uk-UA" b="1" i="1">
                <a:solidFill>
                  <a:schemeClr val="bg1"/>
                </a:solidFill>
                <a:latin typeface="Arial Narrow" panose="020B0606020202030204" pitchFamily="34" charset="0"/>
              </a:rPr>
              <a:t>Право </a:t>
            </a:r>
            <a:r>
              <a:rPr lang="en-US" b="1" i="1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School of Criminal Justice, Roger Williams University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Bristol, RI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2010-11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Kravch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467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207963" y="5540375"/>
            <a:ext cx="890111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Сергій Кравченко</a:t>
            </a: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Національний аерокосмічний університет імені М. Є. Жуковського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ХАІ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 b="1" i="1">
                <a:solidFill>
                  <a:schemeClr val="bg1"/>
                </a:solidFill>
                <a:latin typeface="Arial Narrow" panose="020B0606020202030204" pitchFamily="34" charset="0"/>
              </a:rPr>
              <a:t>Інженерні дисципліни/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Purdue University, West Lafayette, Indiana</a:t>
            </a:r>
            <a:r>
              <a:rPr lang="uk-UA" b="1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201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Serediuk-Bu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8913"/>
            <a:ext cx="69119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0" y="4919663"/>
            <a:ext cx="89011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Вікторія Середюк-Буз </a:t>
            </a: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юридичний університет 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імені Ярослава Мудрого,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 Харків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uk-UA" b="1" i="1">
                <a:solidFill>
                  <a:schemeClr val="bg1"/>
                </a:solidFill>
                <a:latin typeface="Arial Narrow" panose="020B0606020202030204" pitchFamily="34" charset="0"/>
              </a:rPr>
              <a:t>Право </a:t>
            </a:r>
            <a:r>
              <a:rPr lang="en-US" b="1" i="1">
                <a:solidFill>
                  <a:schemeClr val="bg1"/>
                </a:solidFill>
                <a:latin typeface="Arial Narrow" panose="020B0606020202030204" pitchFamily="34" charset="0"/>
              </a:rPr>
              <a:t>/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Robert H. McKinney School of Law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Indiana University – Purdue University Indianapolis, Indianapolis, IN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201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-1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2"/>
          <p:cNvSpPr txBox="1">
            <a:spLocks noChangeArrowheads="1"/>
          </p:cNvSpPr>
          <p:nvPr/>
        </p:nvSpPr>
        <p:spPr bwMode="auto">
          <a:xfrm>
            <a:off x="1116013" y="1844675"/>
            <a:ext cx="7813675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Навчання в університетах США</a:t>
            </a:r>
            <a:r>
              <a:rPr lang="en-US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                         </a:t>
            </a: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від одного до двох років для здобуття</a:t>
            </a:r>
            <a:r>
              <a:rPr lang="en-US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  </a:t>
            </a: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ступеня магістра.</a:t>
            </a:r>
          </a:p>
          <a:p>
            <a:pPr>
              <a:spcBef>
                <a:spcPct val="50000"/>
              </a:spcBef>
              <a:defRPr/>
            </a:pP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У конкурсі можуть брати участь студенти старших (</a:t>
            </a:r>
            <a:r>
              <a:rPr lang="en-US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3</a:t>
            </a: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-6-х курсів), випускники українських ВНЗ, аспіранти</a:t>
            </a:r>
            <a:r>
              <a:rPr lang="en-US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 1-2 </a:t>
            </a:r>
            <a:r>
              <a:rPr lang="uk-UA" sz="3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Arial" charset="0"/>
              </a:rPr>
              <a:t>курсу та молоді спеціалісти.</a:t>
            </a:r>
            <a:endParaRPr lang="en-US" sz="3000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Fulbright Graduate</a:t>
            </a: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Student</a:t>
            </a:r>
            <a:r>
              <a:rPr kumimoji="1" lang="en-US" dirty="0">
                <a:solidFill>
                  <a:srgbClr val="2A3D5C"/>
                </a:solidFill>
                <a:cs typeface="+mn-cs"/>
              </a:rPr>
              <a:t> </a:t>
            </a: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Program</a:t>
            </a:r>
            <a:endParaRPr kumimoji="1" lang="ru-RU" sz="4400" b="1" dirty="0">
              <a:solidFill>
                <a:srgbClr val="2A3D5C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39940" name="Picture 3" descr="Students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/>
          <p:cNvSpPr>
            <a:spLocks noChangeArrowheads="1"/>
          </p:cNvSpPr>
          <p:nvPr/>
        </p:nvSpPr>
        <p:spPr bwMode="auto">
          <a:xfrm>
            <a:off x="1214438" y="5824538"/>
            <a:ext cx="3286125" cy="533400"/>
          </a:xfrm>
          <a:prstGeom prst="rect">
            <a:avLst/>
          </a:prstGeom>
          <a:gradFill rotWithShape="0">
            <a:gsLst>
              <a:gs pos="0">
                <a:srgbClr val="CC3300"/>
              </a:gs>
              <a:gs pos="100000">
                <a:srgbClr val="5E18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6038" tIns="46038" rIns="46038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r>
              <a:rPr kumimoji="1" lang="uk-UA" sz="2800" b="1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kumimoji="1" lang="uk-UA">
                <a:solidFill>
                  <a:schemeClr val="bg1"/>
                </a:solidFill>
              </a:rPr>
              <a:t>        </a:t>
            </a:r>
            <a:endParaRPr kumimoji="1" lang="ru-RU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16013" y="2357438"/>
            <a:ext cx="76708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1-й етап –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рецензування проектів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2-й етап –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співбесіда </a:t>
            </a:r>
            <a:r>
              <a:rPr lang="uk-UA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(англійською мовою)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  <a:cs typeface="+mn-cs"/>
              </a:rPr>
              <a:t>та тестування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Фіналісти складатимуть комп’ютерні тести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TOEFL </a:t>
            </a:r>
            <a:r>
              <a:rPr lang="en-US" b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iBT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(Internet-based Test of English as a Foreign Language)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та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  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GRE General Test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(Graduate Record Examination)</a:t>
            </a:r>
            <a:endParaRPr lang="uk-UA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  <a:cs typeface="+mn-cs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uk-UA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3-й етап – </a:t>
            </a:r>
            <a:r>
              <a:rPr lang="uk-UA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затвердження рекомендованих кандидатів та визначення університетів для фіналістів Програми </a:t>
            </a:r>
          </a:p>
          <a:p>
            <a:pPr marL="342900" indent="-342900" eaLnBrk="0" hangingPunct="0">
              <a:defRPr/>
            </a:pPr>
            <a:endParaRPr kumimoji="1" lang="uk-UA" sz="2800" dirty="0">
              <a:latin typeface="+mn-lt"/>
              <a:cs typeface="+mn-cs"/>
            </a:endParaRPr>
          </a:p>
          <a:p>
            <a:pPr marL="342900" indent="-342900" eaLnBrk="0" hangingPunct="0">
              <a:defRPr/>
            </a:pPr>
            <a:r>
              <a:rPr kumimoji="1" lang="uk-UA" sz="2800" dirty="0">
                <a:latin typeface="+mn-lt"/>
                <a:cs typeface="+mn-cs"/>
              </a:rPr>
              <a:t>кінцевий термін подання документів</a:t>
            </a:r>
          </a:p>
          <a:p>
            <a:pPr marL="342900" indent="-342900" eaLnBrk="0" hangingPunct="0">
              <a:defRPr/>
            </a:pPr>
            <a:r>
              <a:rPr kumimoji="1" lang="uk-UA" sz="2800" dirty="0">
                <a:solidFill>
                  <a:schemeClr val="bg1"/>
                </a:solidFill>
                <a:latin typeface="+mn-lt"/>
                <a:cs typeface="+mn-cs"/>
              </a:rPr>
              <a:t>16 травня</a:t>
            </a:r>
            <a:endParaRPr lang="uk-UA" sz="3200" b="1" dirty="0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1116013" y="476250"/>
            <a:ext cx="8027987" cy="1143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Fulbright Graduate</a:t>
            </a:r>
          </a:p>
          <a:p>
            <a:pPr>
              <a:defRPr/>
            </a:pP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Student</a:t>
            </a:r>
            <a:r>
              <a:rPr kumimoji="1" lang="en-US" dirty="0">
                <a:solidFill>
                  <a:srgbClr val="2A3D5C"/>
                </a:solidFill>
                <a:cs typeface="+mn-cs"/>
              </a:rPr>
              <a:t> </a:t>
            </a:r>
            <a:r>
              <a:rPr kumimoji="1" lang="en-US" sz="4400" b="1" dirty="0">
                <a:solidFill>
                  <a:srgbClr val="2A3D5C"/>
                </a:solidFill>
                <a:latin typeface="Arial Narrow" pitchFamily="34" charset="0"/>
                <a:cs typeface="+mn-cs"/>
              </a:rPr>
              <a:t>Program</a:t>
            </a:r>
            <a:endParaRPr kumimoji="1" lang="ru-RU" sz="4400" b="1" dirty="0">
              <a:solidFill>
                <a:srgbClr val="2A3D5C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16013" y="1628775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230563" algn="l"/>
              </a:tabLst>
              <a:defRPr/>
            </a:pPr>
            <a:r>
              <a:rPr lang="uk-UA" sz="3600" dirty="0">
                <a:solidFill>
                  <a:schemeClr val="accent3"/>
                </a:solidFill>
                <a:latin typeface="+mn-lt"/>
                <a:cs typeface="+mn-cs"/>
              </a:rPr>
              <a:t>Відбір учасників:</a:t>
            </a:r>
            <a:endParaRPr lang="en-US" sz="3600" dirty="0">
              <a:solidFill>
                <a:schemeClr val="accent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 descr="USA_UK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ap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0825" y="2370138"/>
            <a:ext cx="7416800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За час існування Програми в Україні — 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з 1992 року — близько 900 українців 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навчались, стажувались, проводили дослідження в США; у свою чергу, понад 530 американців викладали в українських вишах й займались науковою працею.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Понад 200 американських інституцій приймали українських науковців, молодих викладачів 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та студентів.</a:t>
            </a:r>
            <a:endParaRPr lang="en-US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>
              <a:defRPr/>
            </a:pPr>
            <a:endParaRPr lang="uk-UA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6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571625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Students-Hub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73580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785938" y="4929188"/>
            <a:ext cx="6429375" cy="1071562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1785938" y="4929188"/>
            <a:ext cx="70723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Дмитро Губенко</a:t>
            </a:r>
            <a:endParaRPr lang="ru-RU" b="1">
              <a:solidFill>
                <a:srgbClr val="8D313A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університет «Києво-Могилянська академія»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Журнал «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National Geographic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Україна»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M.A. Program in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Journalism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California State University, Northridge, CA, 2004-06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Stetsiu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4313"/>
            <a:ext cx="7910513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929438" y="5214938"/>
            <a:ext cx="2214562" cy="714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142875" y="5286375"/>
            <a:ext cx="8786813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Іван Стецюк</a:t>
            </a:r>
          </a:p>
          <a:p>
            <a:pPr algn="r" eaLnBrk="1" hangingPunct="1"/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університет 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Острозька академія</a:t>
            </a:r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Program in Finance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Johns Hopkins University, Carey Business School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Washington, DC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200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7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en-US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tudent-Bohutsky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61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88" y="4857750"/>
            <a:ext cx="7500937" cy="1428750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357188" y="4848225"/>
            <a:ext cx="87868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Павло Богуцький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Національна академія 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природоохоронного та курортного будівництва, Сімферополь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Ph.D. Program in  Geography and Environmental Engineering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Johns Hopkins University, Baltimore, MD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,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2008-1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Students-Klym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4313"/>
            <a:ext cx="692943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4929188"/>
            <a:ext cx="2286000" cy="1357312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0" name="Text Box 9"/>
          <p:cNvSpPr txBox="1">
            <a:spLocks noChangeArrowheads="1"/>
          </p:cNvSpPr>
          <p:nvPr/>
        </p:nvSpPr>
        <p:spPr bwMode="auto">
          <a:xfrm>
            <a:off x="214313" y="5002213"/>
            <a:ext cx="8786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FC000"/>
                </a:solidFill>
                <a:latin typeface="Arial Narrow" panose="020B0606020202030204" pitchFamily="34" charset="0"/>
              </a:rPr>
              <a:t>Юлія Климен</a:t>
            </a: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ко</a:t>
            </a:r>
          </a:p>
          <a:p>
            <a:pPr algn="r"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Інститут терапії імені Л.Т. Малої Академії медичних наук України, Харків</a:t>
            </a:r>
            <a:endParaRPr lang="ru-RU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Program in Pathology and Anatomical Sciences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Missouri-Columbia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/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Columbia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/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MO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200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Balabuk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19296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59563" y="5143500"/>
            <a:ext cx="2270125" cy="714375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4" name="Text Box 9"/>
          <p:cNvSpPr txBox="1">
            <a:spLocks noChangeArrowheads="1"/>
          </p:cNvSpPr>
          <p:nvPr/>
        </p:nvSpPr>
        <p:spPr bwMode="auto">
          <a:xfrm>
            <a:off x="107950" y="5172075"/>
            <a:ext cx="8705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Ірина Балабуха</a:t>
            </a:r>
            <a:endParaRPr lang="uk-UA" b="1">
              <a:solidFill>
                <a:srgbClr val="E3CB73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 національний університет імені В. Н. Каразіна</a:t>
            </a:r>
          </a:p>
          <a:p>
            <a:pPr algn="r" eaLnBrk="1" hangingPunct="1"/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S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. P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rogram in Child and Family Studies</a:t>
            </a:r>
            <a:endParaRPr lang="uk-UA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Syracuse University, New York, NY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, 2009-11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bairach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188913"/>
            <a:ext cx="47990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6125" y="5013325"/>
            <a:ext cx="2438400" cy="1655763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327025" y="4730750"/>
            <a:ext cx="54689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FC000"/>
                </a:solidFill>
                <a:latin typeface="Arial Narrow" panose="020B0606020202030204" pitchFamily="34" charset="0"/>
              </a:rPr>
              <a:t>Тетяна Байрачна</a:t>
            </a:r>
            <a:endParaRPr lang="uk-UA" b="1" i="1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технічний університет 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«Харківський політехнічний інститут»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M.S. Program in Chemical Engineering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Northeastern University, Boston, MA, 2009-11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Кройтор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8913"/>
            <a:ext cx="3990975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86125" y="5589588"/>
            <a:ext cx="4814888" cy="1008062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2" name="Text Box 9"/>
          <p:cNvSpPr txBox="1">
            <a:spLocks noChangeArrowheads="1"/>
          </p:cNvSpPr>
          <p:nvPr/>
        </p:nvSpPr>
        <p:spPr bwMode="auto">
          <a:xfrm>
            <a:off x="323850" y="4929188"/>
            <a:ext cx="86407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Ольга Кройтор 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юридичний університет 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імені Ярослава Мудрого,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 Харків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LL.M. Program in International and Comparative Law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George Washington University, Washington, DC , 2009-10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6" descr="Матохню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50673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9"/>
          <p:cNvSpPr txBox="1">
            <a:spLocks noChangeArrowheads="1"/>
          </p:cNvSpPr>
          <p:nvPr/>
        </p:nvSpPr>
        <p:spPr bwMode="auto">
          <a:xfrm>
            <a:off x="977900" y="4929188"/>
            <a:ext cx="79867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Маріанна Матохнюк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 юридичний університет 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імені Ярослава Мудрого,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 Харків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LL.M.  Program in International Business and Trade Law</a:t>
            </a:r>
            <a:endParaRPr lang="uk-UA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The John Marshall Law School, Chicago, IL, 2009-11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Students-Klym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4313"/>
            <a:ext cx="6929438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0" y="4929188"/>
            <a:ext cx="2286000" cy="1357312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0" name="Text Box 9"/>
          <p:cNvSpPr txBox="1">
            <a:spLocks noChangeArrowheads="1"/>
          </p:cNvSpPr>
          <p:nvPr/>
        </p:nvSpPr>
        <p:spPr bwMode="auto">
          <a:xfrm>
            <a:off x="214313" y="5002213"/>
            <a:ext cx="8786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uk-UA" b="1" i="1">
                <a:solidFill>
                  <a:srgbClr val="FFC000"/>
                </a:solidFill>
                <a:latin typeface="Arial Narrow" panose="020B0606020202030204" pitchFamily="34" charset="0"/>
              </a:rPr>
              <a:t>Юлія Климен</a:t>
            </a: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ко</a:t>
            </a:r>
          </a:p>
          <a:p>
            <a:pPr algn="r"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Інститут терапії імені Л.Т. Малої Академії медичних наук України, Харків</a:t>
            </a:r>
            <a:endParaRPr lang="ru-RU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Program in Pathology and Anatomical Sciences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Missouri-Columbia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/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Columbia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/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MO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 200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Students-Kravche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76708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7313" y="4786313"/>
            <a:ext cx="5214937" cy="1357312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04" name="Text Box 1"/>
          <p:cNvSpPr txBox="1">
            <a:spLocks noChangeArrowheads="1"/>
          </p:cNvSpPr>
          <p:nvPr/>
        </p:nvSpPr>
        <p:spPr bwMode="auto">
          <a:xfrm>
            <a:off x="1428750" y="4786313"/>
            <a:ext cx="5715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Олександр Кравченко</a:t>
            </a: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Національний аерокосмічний університет </a:t>
            </a:r>
            <a:endParaRPr lang="en-US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імені М. Є. Жуковського 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«</a:t>
            </a:r>
            <a:r>
              <a:rPr lang="uk-UA">
                <a:solidFill>
                  <a:srgbClr val="FFFFFF"/>
                </a:solidFill>
                <a:latin typeface="Arial Narrow" panose="020B0606020202030204" pitchFamily="34" charset="0"/>
              </a:rPr>
              <a:t>ХАІ</a:t>
            </a:r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endParaRPr lang="uk-UA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sz="2200" i="1">
                <a:solidFill>
                  <a:srgbClr val="FFFFFF"/>
                </a:solidFill>
                <a:latin typeface="Arial Narrow" panose="020B0606020202030204" pitchFamily="34" charset="0"/>
              </a:rPr>
              <a:t>M</a:t>
            </a:r>
            <a:r>
              <a:rPr lang="uk-UA" sz="2200" i="1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  <a:r>
              <a:rPr lang="en-US" sz="2200" i="1">
                <a:solidFill>
                  <a:srgbClr val="FFFFFF"/>
                </a:solidFill>
                <a:latin typeface="Arial Narrow" panose="020B0606020202030204" pitchFamily="34" charset="0"/>
              </a:rPr>
              <a:t>S </a:t>
            </a:r>
            <a:r>
              <a:rPr lang="uk-UA" sz="2200" i="1">
                <a:solidFill>
                  <a:srgbClr val="FFFFFF"/>
                </a:solidFill>
                <a:latin typeface="Arial Narrow" panose="020B0606020202030204" pitchFamily="34" charset="0"/>
              </a:rPr>
              <a:t>.</a:t>
            </a:r>
            <a:r>
              <a:rPr lang="en-US" sz="2200" i="1">
                <a:solidFill>
                  <a:srgbClr val="FFFFFF"/>
                </a:solidFill>
                <a:latin typeface="Arial Narrow" panose="020B0606020202030204" pitchFamily="34" charset="0"/>
              </a:rPr>
              <a:t>Program in Mechanical Engineering</a:t>
            </a:r>
            <a:endParaRPr lang="uk-UA" sz="2200" i="1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sz="2200" i="1">
                <a:solidFill>
                  <a:srgbClr val="FFFFFF"/>
                </a:solidFill>
                <a:latin typeface="Arial Narrow" panose="020B0606020202030204" pitchFamily="34" charset="0"/>
              </a:rPr>
              <a:t>Purdue University , West Lafayette, IN, 2010-1</a:t>
            </a:r>
            <a:r>
              <a:rPr lang="uk-UA" sz="2200" i="1">
                <a:solidFill>
                  <a:srgbClr val="FFFFFF"/>
                </a:solidFill>
                <a:latin typeface="Arial Narrow" panose="020B0606020202030204" pitchFamily="34" charset="0"/>
              </a:rPr>
              <a:t>2</a:t>
            </a:r>
            <a:endParaRPr lang="en-US" sz="2200" i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913" y="1795463"/>
            <a:ext cx="53276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Brandeis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Brown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Columbia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Harvard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Johns Hopkins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Kennan Institute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Massachusetts Institute of Technology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Pennsylvania State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Princeton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Stanford University</a:t>
            </a:r>
          </a:p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Yale University</a:t>
            </a: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…</a:t>
            </a:r>
            <a:endParaRPr lang="uk-UA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pic>
        <p:nvPicPr>
          <p:cNvPr id="12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557338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 descr="Students-Zahre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1661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" y="4429125"/>
            <a:ext cx="5214938" cy="1500188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642938" y="4406900"/>
            <a:ext cx="6286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FC000"/>
                </a:solidFill>
                <a:latin typeface="Arial Narrow" panose="020B0606020202030204" pitchFamily="34" charset="0"/>
              </a:rPr>
              <a:t>Віктор Загреба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Київський міжнародний університет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(2008)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Центр соціальних та ділових ініціатив, </a:t>
            </a:r>
          </a:p>
          <a:p>
            <a:pPr eaLnBrk="1" hangingPunct="1"/>
            <a:r>
              <a:rPr lang="uk-UA">
                <a:solidFill>
                  <a:schemeClr val="bg1"/>
                </a:solidFill>
                <a:latin typeface="Arial Narrow" panose="020B0606020202030204" pitchFamily="34" charset="0"/>
              </a:rPr>
              <a:t>Яремче, Івано-Франківська область 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</a:t>
            </a:r>
            <a:r>
              <a:rPr lang="ru-RU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ru-RU" i="1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</a:t>
            </a:r>
            <a:r>
              <a:rPr lang="ru-RU" i="1">
                <a:solidFill>
                  <a:schemeClr val="bg1"/>
                </a:solidFill>
                <a:latin typeface="Arial Narrow" panose="020B0606020202030204" pitchFamily="34" charset="0"/>
              </a:rPr>
              <a:t>. 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Program in Public Policy 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University of Maryland, College Park, MD, 20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13 </a:t>
            </a:r>
            <a:endParaRPr lang="uk-UA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Students-Bezsonov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214313"/>
            <a:ext cx="7137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24525" y="4857750"/>
            <a:ext cx="3276600" cy="857250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2" name="Text Box 9"/>
          <p:cNvSpPr txBox="1">
            <a:spLocks noChangeArrowheads="1"/>
          </p:cNvSpPr>
          <p:nvPr/>
        </p:nvSpPr>
        <p:spPr bwMode="auto">
          <a:xfrm>
            <a:off x="357188" y="4929188"/>
            <a:ext cx="863441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 dirty="0">
                <a:solidFill>
                  <a:srgbClr val="F6B30C"/>
                </a:solidFill>
                <a:latin typeface="Arial Narrow" panose="020B0606020202030204" pitchFamily="34" charset="0"/>
              </a:rPr>
              <a:t>Катерина Безсонова</a:t>
            </a:r>
          </a:p>
          <a:p>
            <a:pPr algn="r" eaLnBrk="1" hangingPunct="1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юридичний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Ярослава Мудрого,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LL.M. Program in Foreign-Trained Lawyers </a:t>
            </a:r>
          </a:p>
          <a:p>
            <a:pPr algn="r" eaLnBrk="1" hangingPunct="1"/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Temple University, Beasley School of Law, Philadelphia, PA, 2011-1</a:t>
            </a:r>
            <a:r>
              <a:rPr lang="uk-UA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hupa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6913562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9"/>
          <p:cNvSpPr txBox="1">
            <a:spLocks noChangeArrowheads="1"/>
          </p:cNvSpPr>
          <p:nvPr/>
        </p:nvSpPr>
        <p:spPr bwMode="auto">
          <a:xfrm>
            <a:off x="357188" y="5013325"/>
            <a:ext cx="8634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Юхим Чупахін</a:t>
            </a:r>
          </a:p>
          <a:p>
            <a:pPr algn="r"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 державний університет мистецтв імені І.П.Котляревського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M.M. Study in Jazz Studies</a:t>
            </a:r>
          </a:p>
          <a:p>
            <a:pPr algn="r"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William Paterson University, Wayne, NJ, 2012-14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Khodakova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88913"/>
            <a:ext cx="40528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9"/>
          <p:cNvSpPr txBox="1">
            <a:spLocks noChangeArrowheads="1"/>
          </p:cNvSpPr>
          <p:nvPr/>
        </p:nvSpPr>
        <p:spPr bwMode="auto">
          <a:xfrm>
            <a:off x="1979613" y="5300663"/>
            <a:ext cx="698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Ольга Ходакова 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 національний університет імені В.Н. Каразіна</a:t>
            </a:r>
            <a:endParaRPr lang="en-US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M.A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Program in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Teaching English</a:t>
            </a:r>
            <a:endParaRPr lang="uk-UA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Michigan State University, East Lansing, MI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20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-1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88913"/>
            <a:ext cx="40671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5516563"/>
            <a:ext cx="4464050" cy="857250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324" name="Text Box 9"/>
          <p:cNvSpPr txBox="1">
            <a:spLocks noChangeArrowheads="1"/>
          </p:cNvSpPr>
          <p:nvPr/>
        </p:nvSpPr>
        <p:spPr bwMode="auto">
          <a:xfrm>
            <a:off x="323850" y="5300663"/>
            <a:ext cx="8280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b="1" i="1">
                <a:solidFill>
                  <a:srgbClr val="F6B30C"/>
                </a:solidFill>
                <a:latin typeface="Arial Narrow" panose="020B0606020202030204" pitchFamily="34" charset="0"/>
              </a:rPr>
              <a:t>Анастасія Будник  </a:t>
            </a:r>
          </a:p>
          <a:p>
            <a:pPr eaLnBrk="1" hangingPunct="1"/>
            <a:r>
              <a:rPr lang="ru-RU">
                <a:solidFill>
                  <a:schemeClr val="bg1"/>
                </a:solidFill>
                <a:latin typeface="Arial Narrow" panose="020B0606020202030204" pitchFamily="34" charset="0"/>
              </a:rPr>
              <a:t>Харківський національний університет будівництва та архітектури</a:t>
            </a:r>
            <a:r>
              <a:rPr lang="en-US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M.A 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Program in 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Urbanism</a:t>
            </a:r>
          </a:p>
          <a:p>
            <a:pPr eaLnBrk="1" hangingPunct="1"/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The City College of New York, New York, NY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, 20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  <a:r>
              <a:rPr lang="uk-UA" i="1">
                <a:solidFill>
                  <a:schemeClr val="bg1"/>
                </a:solidFill>
                <a:latin typeface="Arial Narrow" panose="020B0606020202030204" pitchFamily="34" charset="0"/>
              </a:rPr>
              <a:t>-1</a:t>
            </a:r>
            <a:r>
              <a:rPr lang="en-US" i="1">
                <a:solidFill>
                  <a:schemeClr val="bg1"/>
                </a:solidFill>
                <a:latin typeface="Arial Narrow" panose="020B0606020202030204" pitchFamily="34" charset="0"/>
              </a:rPr>
              <a:t>6</a:t>
            </a:r>
            <a:endParaRPr lang="uk-UA" i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17" y="188913"/>
            <a:ext cx="7200900" cy="5402580"/>
          </a:xfrm>
          <a:prstGeom prst="rect">
            <a:avLst/>
          </a:prstGeom>
        </p:spPr>
      </p:pic>
      <p:sp>
        <p:nvSpPr>
          <p:cNvPr id="54275" name="Text Box 9"/>
          <p:cNvSpPr txBox="1">
            <a:spLocks noChangeArrowheads="1"/>
          </p:cNvSpPr>
          <p:nvPr/>
        </p:nvSpPr>
        <p:spPr bwMode="auto">
          <a:xfrm>
            <a:off x="357188" y="5171330"/>
            <a:ext cx="86344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uk-UA" b="1" i="1" dirty="0" smtClean="0">
                <a:solidFill>
                  <a:srgbClr val="F6B30C"/>
                </a:solidFill>
                <a:latin typeface="Arial Narrow" panose="020B0606020202030204" pitchFamily="34" charset="0"/>
              </a:rPr>
              <a:t>Денис </a:t>
            </a:r>
            <a:r>
              <a:rPr lang="uk-UA" b="1" i="1" dirty="0" err="1" smtClean="0">
                <a:solidFill>
                  <a:srgbClr val="F6B30C"/>
                </a:solidFill>
                <a:latin typeface="Arial Narrow" panose="020B0606020202030204" pitchFamily="34" charset="0"/>
              </a:rPr>
              <a:t>Півняк</a:t>
            </a:r>
            <a:endParaRPr lang="uk-UA" b="1" i="1" dirty="0" smtClean="0">
              <a:solidFill>
                <a:srgbClr val="F6B30C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Національний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юридичний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імені</a:t>
            </a:r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Ярослава Мудрого, </a:t>
            </a:r>
            <a:r>
              <a:rPr lang="ru-RU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Харків</a:t>
            </a:r>
            <a:endParaRPr lang="en-US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/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LL.M. Program  </a:t>
            </a:r>
          </a:p>
          <a:p>
            <a:pPr algn="r" eaLnBrk="1" hangingPunct="1"/>
            <a:r>
              <a:rPr lang="en-US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University of New Hampshire School of Law, Concord, NH, 2015-17</a:t>
            </a:r>
            <a:endParaRPr lang="en-US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7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43063" y="3214688"/>
            <a:ext cx="6000750" cy="2357437"/>
          </a:xfrm>
          <a:prstGeom prst="rect">
            <a:avLst/>
          </a:prstGeom>
          <a:solidFill>
            <a:srgbClr val="2A3D5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571625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04800" y="3714750"/>
            <a:ext cx="7410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kumimoji="1" lang="en-US" sz="54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+mn-cs"/>
              </a:rPr>
              <a:t>www. </a:t>
            </a:r>
            <a:r>
              <a:rPr lang="en-US" sz="5400" b="1" dirty="0">
                <a:ln w="19050">
                  <a:noFill/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  <a:cs typeface="+mn-cs"/>
              </a:rPr>
              <a:t>fulbright.org.ua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8" name="Picture 27" descr="Columbia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University of Pennsylvania-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302577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tanford-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Georgia_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3068638"/>
            <a:ext cx="15113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yale_02-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70225"/>
            <a:ext cx="30241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peen11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30241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1557338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107504" y="4049196"/>
            <a:ext cx="756084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dirty="0">
                <a:solidFill>
                  <a:schemeClr val="bg1"/>
                </a:solidFill>
                <a:latin typeface="+mn-lt"/>
                <a:cs typeface="Arial" charset="0"/>
              </a:rPr>
              <a:t>US  UNIVERSITIES</a:t>
            </a:r>
            <a:endParaRPr lang="uk-UA" sz="66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 descr="Untitled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669607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557338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ndrukhovych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riukhovetskiy-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Haran-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1512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rytsak_2-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15128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Zabuzhko_2-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6863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Kvit-2-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Riabchuk-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5815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Scholar-Burakovskyi-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557338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Yaroshenko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8152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mluniv.MLUNIV\Application Data\Microsoft\Media Catalog\Fulbright_Logo _PP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6325" y="1557338"/>
            <a:ext cx="1495425" cy="149542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 descr="Yerema-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068638"/>
            <a:ext cx="15128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Kis_Portrait Photo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81525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Sadovska_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81525"/>
            <a:ext cx="15128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DSC_1524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06863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Denysova-3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map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7950" y="1557338"/>
            <a:ext cx="7535863" cy="4535487"/>
          </a:xfrm>
          <a:prstGeom prst="rect">
            <a:avLst/>
          </a:prstGeom>
          <a:gradFill flip="none" rotWithShape="1">
            <a:gsLst>
              <a:gs pos="0">
                <a:srgbClr val="2A3D5C">
                  <a:shade val="30000"/>
                  <a:satMod val="115000"/>
                </a:srgbClr>
              </a:gs>
              <a:gs pos="50000">
                <a:srgbClr val="2A3D5C">
                  <a:shade val="67500"/>
                  <a:satMod val="115000"/>
                </a:srgbClr>
              </a:gs>
              <a:gs pos="100000">
                <a:srgbClr val="2A3D5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0825" y="3284538"/>
            <a:ext cx="7345363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dirty="0">
                <a:solidFill>
                  <a:schemeClr val="bg1"/>
                </a:solidFill>
                <a:latin typeface="+mn-lt"/>
                <a:cs typeface="Arial" charset="0"/>
              </a:rPr>
              <a:t>У  2013 році було зареєстровано громадську благодійну організацію  «Українське Фулбрайтівське Коло» (УФК).  Новостворена організація діє на ґрунті кращих традицій колишньої Асоціації випускників й з  метою піднесення спілкування та впливу випускників програм академічних обмінів США на новий рівень.</a:t>
            </a:r>
            <a:r>
              <a:rPr lang="uk-UA" dirty="0">
                <a:cs typeface="Arial" charset="0"/>
              </a:rPr>
              <a:t> </a:t>
            </a:r>
          </a:p>
          <a:p>
            <a:pPr>
              <a:defRPr/>
            </a:pPr>
            <a:endParaRPr lang="uk-UA" dirty="0">
              <a:cs typeface="Arial" charset="0"/>
            </a:endParaRPr>
          </a:p>
        </p:txBody>
      </p:sp>
      <p:pic>
        <p:nvPicPr>
          <p:cNvPr id="7" name="Picture 6" descr="Untitled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51606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BB"/>
      </a:accent1>
      <a:accent2>
        <a:srgbClr val="C0504D"/>
      </a:accent2>
      <a:accent3>
        <a:srgbClr val="B6BF00"/>
      </a:accent3>
      <a:accent4>
        <a:srgbClr val="766A62"/>
      </a:accent4>
      <a:accent5>
        <a:srgbClr val="9EC3DE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5894</TotalTime>
  <Words>1668</Words>
  <Application>Microsoft Office PowerPoint</Application>
  <PresentationFormat>Экран (4:3)</PresentationFormat>
  <Paragraphs>245</Paragraphs>
  <Slides>56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Arial</vt:lpstr>
      <vt:lpstr>Arial Narrow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mluniv</dc:creator>
  <cp:lastModifiedBy>user7</cp:lastModifiedBy>
  <cp:revision>510</cp:revision>
  <cp:lastPrinted>2016-03-07T12:46:45Z</cp:lastPrinted>
  <dcterms:created xsi:type="dcterms:W3CDTF">2008-10-13T09:46:33Z</dcterms:created>
  <dcterms:modified xsi:type="dcterms:W3CDTF">2016-03-11T12:26:09Z</dcterms:modified>
</cp:coreProperties>
</file>