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68" r:id="rId4"/>
    <p:sldId id="267" r:id="rId5"/>
    <p:sldId id="269" r:id="rId6"/>
    <p:sldId id="272" r:id="rId7"/>
    <p:sldId id="273" r:id="rId8"/>
    <p:sldId id="274" r:id="rId9"/>
    <p:sldId id="275" r:id="rId10"/>
    <p:sldId id="284" r:id="rId11"/>
    <p:sldId id="285" r:id="rId12"/>
    <p:sldId id="282" r:id="rId13"/>
    <p:sldId id="283" r:id="rId14"/>
    <p:sldId id="279" r:id="rId15"/>
    <p:sldId id="280" r:id="rId16"/>
    <p:sldId id="281" r:id="rId17"/>
    <p:sldId id="286" r:id="rId18"/>
    <p:sldId id="287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297" r:id="rId28"/>
    <p:sldId id="299" r:id="rId29"/>
    <p:sldId id="298" r:id="rId30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178DBB"/>
    <a:srgbClr val="82C2D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5" d="100"/>
          <a:sy n="75" d="100"/>
        </p:scale>
        <p:origin x="-96" y="-6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1974" y="6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B06D577-B2E3-401A-896A-F9BAD13267BE}" type="datetimeFigureOut">
              <a:rPr lang="uk-UA"/>
              <a:pPr>
                <a:defRPr/>
              </a:pPr>
              <a:t>20.11.2013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5E21BBB-EA34-4174-BCC1-E9E9D257D813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smtClean="0"/>
          </a:p>
        </p:txBody>
      </p:sp>
      <p:sp>
        <p:nvSpPr>
          <p:cNvPr id="23555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73A7DB23-C34C-4874-B2BF-485D502B2125}" type="slidenum">
              <a:rPr lang="uk-UA" sz="1200">
                <a:latin typeface="+mn-lt"/>
              </a:rPr>
              <a:pPr algn="r">
                <a:defRPr/>
              </a:pPr>
              <a:t>4</a:t>
            </a:fld>
            <a:endParaRPr lang="uk-UA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smtClean="0"/>
          </a:p>
        </p:txBody>
      </p:sp>
      <p:sp>
        <p:nvSpPr>
          <p:cNvPr id="23555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9906FD6-F482-4E4B-A50C-DCA594685F7A}" type="slidenum">
              <a:rPr lang="uk-UA" sz="1200">
                <a:latin typeface="+mn-lt"/>
              </a:rPr>
              <a:pPr algn="r">
                <a:defRPr/>
              </a:pPr>
              <a:t>9</a:t>
            </a:fld>
            <a:endParaRPr lang="uk-UA" sz="1200">
              <a:latin typeface="+mn-lt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smtClean="0"/>
          </a:p>
        </p:txBody>
      </p:sp>
      <p:sp>
        <p:nvSpPr>
          <p:cNvPr id="23555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DA5D15AB-FBD8-4F51-8974-D75D1D527208}" type="slidenum">
              <a:rPr lang="uk-UA" sz="1200">
                <a:latin typeface="+mn-lt"/>
              </a:rPr>
              <a:pPr algn="r">
                <a:defRPr/>
              </a:pPr>
              <a:t>12</a:t>
            </a:fld>
            <a:endParaRPr lang="uk-UA" sz="1200">
              <a:latin typeface="+mn-lt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smtClean="0"/>
          </a:p>
        </p:txBody>
      </p:sp>
      <p:sp>
        <p:nvSpPr>
          <p:cNvPr id="23555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FF227D9-1DC2-4AF0-B41B-50560DF009EF}" type="slidenum">
              <a:rPr lang="uk-UA" sz="1200">
                <a:latin typeface="+mn-lt"/>
              </a:rPr>
              <a:pPr algn="r">
                <a:defRPr/>
              </a:pPr>
              <a:t>13</a:t>
            </a:fld>
            <a:endParaRPr lang="uk-UA" sz="120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0" y="4324350"/>
            <a:ext cx="1744663" cy="777875"/>
          </a:xfrm>
          <a:custGeom>
            <a:avLst/>
            <a:gdLst>
              <a:gd name="T0" fmla="*/ 0 w 372"/>
              <a:gd name="T1" fmla="*/ 0 h 166"/>
              <a:gd name="T2" fmla="*/ 372 w 372"/>
              <a:gd name="T3" fmla="*/ 166 h 166"/>
            </a:gdLst>
            <a:ahLst/>
            <a:cxnLst>
              <a:cxn ang="0">
                <a:pos x="287" y="166"/>
              </a:cxn>
              <a:cxn ang="0">
                <a:pos x="293" y="164"/>
              </a:cxn>
              <a:cxn ang="0">
                <a:pos x="294" y="163"/>
              </a:cxn>
              <a:cxn ang="0">
                <a:pos x="370" y="87"/>
              </a:cxn>
              <a:cxn ang="0">
                <a:pos x="370" y="78"/>
              </a:cxn>
              <a:cxn ang="0">
                <a:pos x="294" y="3"/>
              </a:cxn>
              <a:cxn ang="0">
                <a:pos x="293" y="2"/>
              </a:cxn>
              <a:cxn ang="0">
                <a:pos x="287" y="0"/>
              </a:cxn>
              <a:cxn ang="0">
                <a:pos x="0" y="0"/>
              </a:cxn>
              <a:cxn ang="0">
                <a:pos x="0" y="166"/>
              </a:cxn>
              <a:cxn ang="0">
                <a:pos x="287" y="166"/>
              </a:cxn>
            </a:cxnLst>
            <a:rect l="T0" t="T1" r="T2" b="T3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27BDD-169E-47E0-9F36-7BE89637A9EC}" type="datetimeFigureOut">
              <a:rPr lang="en-US"/>
              <a:pPr>
                <a:defRPr/>
              </a:pPr>
              <a:t>11/20/2013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4529138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5F143-7CB3-4CAB-8386-6B161618B7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8410F-2AF7-4C12-94F8-3BA845839676}" type="datetimeFigureOut">
              <a:rPr lang="en-US"/>
              <a:pPr>
                <a:defRPr/>
              </a:pPr>
              <a:t>11/20/2013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D0915-4A26-418E-947D-43C462B784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TextBox 16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</a:rPr>
              <a:t>“</a:t>
            </a:r>
          </a:p>
        </p:txBody>
      </p:sp>
      <p:sp>
        <p:nvSpPr>
          <p:cNvPr id="7" name="TextBox 17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</a:rPr>
              <a:t>”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E36D3-3896-4107-92E4-25063B020068}" type="datetimeFigureOut">
              <a:rPr lang="en-US"/>
              <a:pPr>
                <a:defRPr/>
              </a:pPr>
              <a:t>11/20/2013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EB8BA-E500-4DE0-ADD4-BF1D6AA4C1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996C1-14AE-4BC7-AB34-2C20F88CB041}" type="datetimeFigureOut">
              <a:rPr lang="en-US"/>
              <a:pPr>
                <a:defRPr/>
              </a:pPr>
              <a:t>11/20/2013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DEEF0-9BFA-4357-917A-E77DB089C3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3095C-DE79-43DA-A6ED-E14D3CEB593C}" type="datetimeFigureOut">
              <a:rPr lang="en-US"/>
              <a:pPr>
                <a:defRPr/>
              </a:pPr>
              <a:t>11/20/2013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12428-2D6B-4CF8-BB1E-FDBD4179EF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065CE-1F93-4844-B914-04F030869E31}" type="datetimeFigureOut">
              <a:rPr lang="en-US"/>
              <a:pPr>
                <a:defRPr/>
              </a:pPr>
              <a:t>11/20/2013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D55D5-1878-4A19-9A1A-78A64ECA1E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13D5D-2138-4C78-9E4C-1EC3D9469EE8}" type="datetimeFigureOut">
              <a:rPr lang="en-US"/>
              <a:pPr>
                <a:defRPr/>
              </a:pPr>
              <a:t>11/20/2013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E77B7-098B-49E0-8B4F-5BA6361226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EB027-89E5-4F30-B18D-B992FD07799C}" type="datetimeFigureOut">
              <a:rPr lang="en-US"/>
              <a:pPr>
                <a:defRPr/>
              </a:pPr>
              <a:t>11/20/2013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3322B-F581-4DB3-9327-382BF0130B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DBFF2-8902-4E01-9039-B6771BC6BCE4}" type="datetimeFigureOut">
              <a:rPr lang="en-US"/>
              <a:pPr>
                <a:defRPr/>
              </a:pPr>
              <a:t>11/20/2013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EBBAB-D6AF-4214-96C1-ED6479998E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3A929-29BB-48EB-9141-0B03FA4D70D7}" type="datetimeFigureOut">
              <a:rPr lang="en-US"/>
              <a:pPr>
                <a:defRPr/>
              </a:pPr>
              <a:t>11/20/2013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8A9AE-C33E-45C4-8198-33514CC5C1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3E75D-7BAA-4C35-BC72-95CC387FFF8F}" type="datetimeFigureOut">
              <a:rPr lang="en-US"/>
              <a:pPr>
                <a:defRPr/>
              </a:pPr>
              <a:t>11/20/2013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51D7E-6970-40F0-A6BD-09C162022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40B53-DAC6-4BB5-81FE-2D717715E93E}" type="datetimeFigureOut">
              <a:rPr lang="en-US"/>
              <a:pPr>
                <a:defRPr/>
              </a:pPr>
              <a:t>11/20/2013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16D4E-A8B1-4933-86A9-9DB286A124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D4115-9F50-4B6D-BFF7-939A0E1D1720}" type="datetimeFigureOut">
              <a:rPr lang="en-US"/>
              <a:pPr>
                <a:defRPr/>
              </a:pPr>
              <a:t>11/20/2013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FEEEF-9D41-46E6-A415-F9710DCD4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TextBox 13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92519-1017-49D9-B9AF-F4AE97B0B4F2}" type="datetimeFigureOut">
              <a:rPr lang="en-US"/>
              <a:pPr>
                <a:defRPr/>
              </a:pPr>
              <a:t>11/20/2013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FE7547-9D75-4FD3-9354-618EBC6CD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228600"/>
            <a:ext cx="285115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222"/>
              <a:ext cx="85200" cy="534098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6" y="2779108"/>
              <a:ext cx="550418" cy="1978191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4622" y="4730255"/>
              <a:ext cx="519314" cy="1210171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804" y="5630785"/>
              <a:ext cx="146057" cy="309641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2813" y="2818321"/>
              <a:ext cx="700533" cy="2834099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546" y="285750"/>
              <a:ext cx="90610" cy="2493358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3880" y="2599273"/>
              <a:ext cx="67619" cy="420517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518" y="4757298"/>
              <a:ext cx="162286" cy="873487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7575" y="1282282"/>
              <a:ext cx="1768913" cy="3447973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346" y="5652419"/>
              <a:ext cx="137943" cy="288007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518" y="4655887"/>
              <a:ext cx="31104" cy="189300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137" y="5410385"/>
              <a:ext cx="204209" cy="530041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27" name="Group 9"/>
          <p:cNvGrpSpPr>
            <a:grpSpLocks/>
          </p:cNvGrpSpPr>
          <p:nvPr/>
        </p:nvGrpSpPr>
        <p:grpSpPr bwMode="auto">
          <a:xfrm>
            <a:off x="26988" y="0"/>
            <a:ext cx="2357437" cy="6853238"/>
            <a:chOff x="6627813" y="195610"/>
            <a:chExt cx="1952625" cy="5678141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5610"/>
              <a:ext cx="408933" cy="3646005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730" y="3771905"/>
              <a:ext cx="349763" cy="1310037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105" y="5053005"/>
              <a:ext cx="357653" cy="820746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6746" y="3811364"/>
              <a:ext cx="457585" cy="1853254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3355" y="1263632"/>
              <a:ext cx="144639" cy="2508273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5889" y="5640943"/>
              <a:ext cx="111767" cy="232808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0967" y="3598286"/>
              <a:ext cx="68375" cy="424841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1493" y="2802530"/>
              <a:ext cx="1168945" cy="2250475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331" y="5664618"/>
              <a:ext cx="99932" cy="209133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1493" y="5081942"/>
              <a:ext cx="114396" cy="559001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1493" y="4978033"/>
              <a:ext cx="32872" cy="18940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105" y="5434442"/>
              <a:ext cx="174882" cy="439309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2592388" y="623888"/>
            <a:ext cx="8912225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3" y="2133600"/>
            <a:ext cx="8915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9C6B85-44F4-4654-9D93-BCCBF696ED84}" type="datetimeFigureOut">
              <a:rPr lang="en-US"/>
              <a:pPr>
                <a:defRPr/>
              </a:pPr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>
                <a:solidFill>
                  <a:srgbClr val="FEFFFF"/>
                </a:solidFill>
                <a:latin typeface="+mn-lt"/>
              </a:defRPr>
            </a:lvl1pPr>
          </a:lstStyle>
          <a:p>
            <a:pPr>
              <a:defRPr/>
            </a:pPr>
            <a:fld id="{86330487-7CE1-4E2E-86E4-B4393C2C66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178DBB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78DBB"/>
          </a:solidFill>
          <a:latin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78DBB"/>
          </a:solidFill>
          <a:latin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78DBB"/>
          </a:solidFill>
          <a:latin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78DBB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eacea.ec.europa.eu/erasmus_mundus/tools/good_practices_en.php" TargetMode="External"/><Relationship Id="rId2" Type="http://schemas.openxmlformats.org/officeDocument/2006/relationships/hyperlink" Target="http://eacea.ec.europa.eu/erasmus_mundus/results_compendia/selected_projects_action_1_master_courses_en.php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ctrTitle"/>
          </p:nvPr>
        </p:nvSpPr>
        <p:spPr>
          <a:xfrm>
            <a:off x="1638300" y="1793875"/>
            <a:ext cx="8915400" cy="2262188"/>
          </a:xfrm>
        </p:spPr>
        <p:txBody>
          <a:bodyPr/>
          <a:lstStyle/>
          <a:p>
            <a:pPr algn="ctr" eaLnBrk="1" hangingPunct="1"/>
            <a:r>
              <a:rPr lang="ru-RU" b="1" smtClean="0">
                <a:solidFill>
                  <a:srgbClr val="0000FF"/>
                </a:solidFill>
              </a:rPr>
              <a:t>ЭРАЗМУС+</a:t>
            </a:r>
            <a:r>
              <a:rPr lang="ru-RU" smtClean="0">
                <a:solidFill>
                  <a:srgbClr val="0000FF"/>
                </a:solidFill>
              </a:rPr>
              <a:t/>
            </a:r>
            <a:br>
              <a:rPr lang="ru-RU" smtClean="0">
                <a:solidFill>
                  <a:srgbClr val="0000FF"/>
                </a:solidFill>
              </a:rPr>
            </a:br>
            <a:endParaRPr lang="uk-UA" sz="3600" b="1" smtClean="0">
              <a:solidFill>
                <a:srgbClr val="0000FF"/>
              </a:solidFill>
            </a:endParaRPr>
          </a:p>
        </p:txBody>
      </p:sp>
      <p:sp>
        <p:nvSpPr>
          <p:cNvPr id="1741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65613" y="4114800"/>
            <a:ext cx="3514725" cy="69691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ru-RU" sz="1600" b="1" smtClean="0">
                <a:solidFill>
                  <a:srgbClr val="0000FF"/>
                </a:solidFill>
                <a:latin typeface="Arial" charset="0"/>
              </a:rPr>
              <a:t>Ирина Порункова</a:t>
            </a:r>
          </a:p>
          <a:p>
            <a:pPr algn="ctr" eaLnBrk="1" hangingPunct="1">
              <a:lnSpc>
                <a:spcPct val="90000"/>
              </a:lnSpc>
            </a:pPr>
            <a:r>
              <a:rPr lang="ru-RU" sz="1600" b="1" smtClean="0">
                <a:solidFill>
                  <a:srgbClr val="0000FF"/>
                </a:solidFill>
                <a:latin typeface="Arial" charset="0"/>
              </a:rPr>
              <a:t>НТУ «ХПИ», 21 ноября 2013 года</a:t>
            </a:r>
            <a:endParaRPr lang="uk-UA" sz="1600" b="1" smtClean="0">
              <a:solidFill>
                <a:srgbClr val="0000FF"/>
              </a:solidFill>
              <a:latin typeface="Arial" charset="0"/>
            </a:endParaRPr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12713"/>
            <a:ext cx="12192000" cy="148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extBox 4"/>
          <p:cNvSpPr txBox="1">
            <a:spLocks noChangeArrowheads="1"/>
          </p:cNvSpPr>
          <p:nvPr/>
        </p:nvSpPr>
        <p:spPr bwMode="auto">
          <a:xfrm>
            <a:off x="1443038" y="5419725"/>
            <a:ext cx="36449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Презентация подготовлена по материалам </a:t>
            </a:r>
            <a:r>
              <a:rPr lang="en-US"/>
              <a:t>EACEA </a:t>
            </a:r>
            <a:r>
              <a:rPr lang="ru-RU"/>
              <a:t>и Национального ТЕМПУС  офиса в Украине</a:t>
            </a:r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52575" y="1350963"/>
            <a:ext cx="9991725" cy="542925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0000FF"/>
                </a:solidFill>
              </a:rPr>
              <a:t>Основные принципы – общие элементы</a:t>
            </a:r>
            <a:endParaRPr lang="uk-UA" b="1" smtClean="0">
              <a:solidFill>
                <a:srgbClr val="0000FF"/>
              </a:solidFill>
            </a:endParaRPr>
          </a:p>
        </p:txBody>
      </p:sp>
      <p:sp>
        <p:nvSpPr>
          <p:cNvPr id="28674" name="Объект 2"/>
          <p:cNvSpPr>
            <a:spLocks noGrp="1"/>
          </p:cNvSpPr>
          <p:nvPr>
            <p:ph idx="4294967295"/>
          </p:nvPr>
        </p:nvSpPr>
        <p:spPr>
          <a:xfrm>
            <a:off x="1387475" y="1900238"/>
            <a:ext cx="10193338" cy="5668962"/>
          </a:xfrm>
        </p:spPr>
        <p:txBody>
          <a:bodyPr/>
          <a:lstStyle/>
          <a:p>
            <a:pPr eaLnBrk="1" hangingPunct="1"/>
            <a:r>
              <a:rPr lang="ru-RU" sz="2000" smtClean="0">
                <a:solidFill>
                  <a:srgbClr val="0000FF"/>
                </a:solidFill>
                <a:latin typeface="Arial" charset="0"/>
              </a:rPr>
              <a:t>Особенно высокая избирательность совместных магистерских степеней:  для финансирования будут отобраны только самые лучшие совместные магистерские программы</a:t>
            </a:r>
            <a:endParaRPr lang="uk-UA" sz="2000" smtClean="0">
              <a:solidFill>
                <a:srgbClr val="0000FF"/>
              </a:solidFill>
              <a:latin typeface="Arial" charset="0"/>
            </a:endParaRPr>
          </a:p>
          <a:p>
            <a:pPr eaLnBrk="1" hangingPunct="1"/>
            <a:r>
              <a:rPr lang="ru-RU" sz="2000" smtClean="0">
                <a:solidFill>
                  <a:srgbClr val="0000FF"/>
                </a:solidFill>
                <a:latin typeface="Arial" charset="0"/>
              </a:rPr>
              <a:t>Вхождение в  консорциум общепризнанных вузов, в ЕС и (в соответствующих случаях) странах-партнерах</a:t>
            </a:r>
          </a:p>
          <a:p>
            <a:pPr eaLnBrk="1" hangingPunct="1"/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Полная стипендия</a:t>
            </a:r>
            <a:r>
              <a:rPr lang="ru-RU" sz="2000" b="1" smtClean="0">
                <a:latin typeface="Arial" charset="0"/>
              </a:rPr>
              <a:t> </a:t>
            </a:r>
            <a:r>
              <a:rPr lang="ru-RU" sz="2000" smtClean="0">
                <a:solidFill>
                  <a:srgbClr val="0000FF"/>
                </a:solidFill>
                <a:latin typeface="Arial" charset="0"/>
              </a:rPr>
              <a:t>для лучших студентов-магистров, с приоритетом на студентов из стран не членов ЕС.</a:t>
            </a:r>
          </a:p>
          <a:p>
            <a:pPr eaLnBrk="1" hangingPunct="1"/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Поддержка приглашенных ученых</a:t>
            </a:r>
            <a:r>
              <a:rPr lang="ru-RU" sz="2000" b="1" smtClean="0">
                <a:latin typeface="Arial" charset="0"/>
              </a:rPr>
              <a:t> </a:t>
            </a:r>
            <a:r>
              <a:rPr lang="ru-RU" sz="2000" smtClean="0">
                <a:solidFill>
                  <a:srgbClr val="0000FF"/>
                </a:solidFill>
                <a:latin typeface="Arial" charset="0"/>
              </a:rPr>
              <a:t>(лекторов), содействующих в обучении по совместной магистерской программе / подготовке / исследовательской деятельности</a:t>
            </a:r>
          </a:p>
          <a:p>
            <a:pPr eaLnBrk="1" hangingPunct="1"/>
            <a:r>
              <a:rPr lang="ru-RU" sz="2000" smtClean="0">
                <a:solidFill>
                  <a:srgbClr val="0000FF"/>
                </a:solidFill>
                <a:latin typeface="Arial" charset="0"/>
              </a:rPr>
              <a:t>Совместные дипломы поощряются, но не обязательны</a:t>
            </a:r>
            <a:r>
              <a:rPr lang="en-US" sz="2000" b="1" smtClean="0">
                <a:latin typeface="Arial" charset="0"/>
              </a:rPr>
              <a:t> </a:t>
            </a:r>
            <a:r>
              <a:rPr lang="ru-RU" sz="2000" b="1" smtClean="0">
                <a:latin typeface="Arial" charset="0"/>
              </a:rPr>
              <a:t>(</a:t>
            </a:r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двойные и множественные степени все еще допускаются</a:t>
            </a:r>
            <a:r>
              <a:rPr lang="ru-RU" sz="2000" b="1" smtClean="0">
                <a:latin typeface="Arial" charset="0"/>
              </a:rPr>
              <a:t>)</a:t>
            </a:r>
          </a:p>
          <a:p>
            <a:pPr eaLnBrk="1" hangingPunct="1"/>
            <a:r>
              <a:rPr lang="ru-RU" sz="2000" smtClean="0">
                <a:solidFill>
                  <a:srgbClr val="0000FF"/>
                </a:solidFill>
                <a:latin typeface="Arial" charset="0"/>
              </a:rPr>
              <a:t>Централизованное управление осуществляется в Брюсселе Исполнительным Агентством</a:t>
            </a:r>
          </a:p>
          <a:p>
            <a:pPr eaLnBrk="1" hangingPunct="1"/>
            <a:endParaRPr lang="ru-RU" sz="2000" smtClean="0">
              <a:solidFill>
                <a:srgbClr val="0000FF"/>
              </a:solidFill>
              <a:latin typeface="Arial" charset="0"/>
            </a:endParaRPr>
          </a:p>
          <a:p>
            <a:pPr eaLnBrk="1" hangingPunct="1"/>
            <a:endParaRPr lang="ru-RU" smtClean="0">
              <a:solidFill>
                <a:srgbClr val="0000FF"/>
              </a:solidFill>
            </a:endParaRPr>
          </a:p>
        </p:txBody>
      </p:sp>
      <p:pic>
        <p:nvPicPr>
          <p:cNvPr id="2867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630363" y="1538288"/>
            <a:ext cx="8912225" cy="735012"/>
          </a:xfrm>
        </p:spPr>
        <p:txBody>
          <a:bodyPr/>
          <a:lstStyle/>
          <a:p>
            <a:pPr algn="ctr" eaLnBrk="1" hangingPunct="1"/>
            <a:r>
              <a:rPr lang="ru-RU" b="1" smtClean="0">
                <a:solidFill>
                  <a:srgbClr val="0000FF"/>
                </a:solidFill>
              </a:rPr>
              <a:t>Новые аспекты</a:t>
            </a:r>
            <a:endParaRPr lang="uk-UA" b="1" smtClean="0">
              <a:solidFill>
                <a:srgbClr val="0000FF"/>
              </a:solidFill>
            </a:endParaRPr>
          </a:p>
        </p:txBody>
      </p:sp>
      <p:sp>
        <p:nvSpPr>
          <p:cNvPr id="29698" name="Объект 2"/>
          <p:cNvSpPr>
            <a:spLocks noGrp="1"/>
          </p:cNvSpPr>
          <p:nvPr>
            <p:ph idx="4294967295"/>
          </p:nvPr>
        </p:nvSpPr>
        <p:spPr>
          <a:xfrm>
            <a:off x="1630363" y="2273300"/>
            <a:ext cx="10142537" cy="4500563"/>
          </a:xfrm>
        </p:spPr>
        <p:txBody>
          <a:bodyPr/>
          <a:lstStyle/>
          <a:p>
            <a:pPr eaLnBrk="1" hangingPunct="1"/>
            <a:r>
              <a:rPr lang="ru-RU" sz="2000" smtClean="0">
                <a:solidFill>
                  <a:srgbClr val="0000FF"/>
                </a:solidFill>
              </a:rPr>
              <a:t>Повышенное внимание к </a:t>
            </a:r>
            <a:r>
              <a:rPr lang="ru-RU" sz="2000" b="1" smtClean="0">
                <a:solidFill>
                  <a:srgbClr val="0000FF"/>
                </a:solidFill>
              </a:rPr>
              <a:t>социально-экономической среде</a:t>
            </a:r>
            <a:r>
              <a:rPr lang="ru-RU" sz="2000" smtClean="0">
                <a:solidFill>
                  <a:srgbClr val="0000FF"/>
                </a:solidFill>
              </a:rPr>
              <a:t>, </a:t>
            </a:r>
            <a:r>
              <a:rPr lang="ru-RU" sz="2000" b="1" smtClean="0">
                <a:solidFill>
                  <a:srgbClr val="0000FF"/>
                </a:solidFill>
              </a:rPr>
              <a:t>трудоустройству</a:t>
            </a:r>
            <a:r>
              <a:rPr lang="ru-RU" sz="2000" smtClean="0">
                <a:solidFill>
                  <a:srgbClr val="0000FF"/>
                </a:solidFill>
              </a:rPr>
              <a:t> выпускников и перспективы </a:t>
            </a:r>
            <a:r>
              <a:rPr lang="ru-RU" sz="2000" b="1" smtClean="0">
                <a:solidFill>
                  <a:srgbClr val="0000FF"/>
                </a:solidFill>
              </a:rPr>
              <a:t>устойчивости</a:t>
            </a:r>
            <a:r>
              <a:rPr lang="ru-RU" sz="2000" smtClean="0">
                <a:solidFill>
                  <a:srgbClr val="0000FF"/>
                </a:solidFill>
              </a:rPr>
              <a:t> Совместного магистерского диплома</a:t>
            </a:r>
          </a:p>
          <a:p>
            <a:pPr eaLnBrk="1" hangingPunct="1"/>
            <a:r>
              <a:rPr lang="ru-RU" sz="2000" smtClean="0">
                <a:solidFill>
                  <a:srgbClr val="0000FF"/>
                </a:solidFill>
              </a:rPr>
              <a:t>Повышенное внимание к совершенствованию отобранных Совместных магистерских дипломов посредством </a:t>
            </a:r>
            <a:r>
              <a:rPr lang="ru-RU" sz="2000" b="1" smtClean="0">
                <a:solidFill>
                  <a:srgbClr val="0000FF"/>
                </a:solidFill>
              </a:rPr>
              <a:t>укрепление отбора и процедуры мониторинга</a:t>
            </a:r>
            <a:endParaRPr lang="en-US" sz="2000" b="1" smtClean="0">
              <a:solidFill>
                <a:srgbClr val="0000FF"/>
              </a:solidFill>
            </a:endParaRPr>
          </a:p>
          <a:p>
            <a:pPr eaLnBrk="1" hangingPunct="1"/>
            <a:r>
              <a:rPr lang="ru-RU" sz="2000" b="1" smtClean="0">
                <a:solidFill>
                  <a:srgbClr val="0000FF"/>
                </a:solidFill>
              </a:rPr>
              <a:t>Увеличенный бюджет </a:t>
            </a:r>
            <a:r>
              <a:rPr lang="ru-RU" sz="2000" smtClean="0">
                <a:solidFill>
                  <a:srgbClr val="0000FF"/>
                </a:solidFill>
              </a:rPr>
              <a:t>для 7-летнего периода (около 1 млрд. евро, что обеспечит  30 000 стипендиатов и 350 совместных магистерских дипломов) </a:t>
            </a:r>
          </a:p>
          <a:p>
            <a:pPr eaLnBrk="1" hangingPunct="1"/>
            <a:r>
              <a:rPr lang="ru-RU" sz="2000" b="1" smtClean="0">
                <a:solidFill>
                  <a:srgbClr val="0000FF"/>
                </a:solidFill>
              </a:rPr>
              <a:t>Пересмотренный цикл финансирования</a:t>
            </a:r>
            <a:r>
              <a:rPr lang="ru-RU" sz="2000" smtClean="0">
                <a:solidFill>
                  <a:srgbClr val="0000FF"/>
                </a:solidFill>
              </a:rPr>
              <a:t> для Совместных магистерских дипломов с процессом «Обзора качества» в середине семестра, дающий возможность финансировать до   </a:t>
            </a:r>
            <a:r>
              <a:rPr lang="ru-RU" sz="2000" b="1" smtClean="0">
                <a:solidFill>
                  <a:srgbClr val="0000FF"/>
                </a:solidFill>
              </a:rPr>
              <a:t>3 дополнительных зачислений</a:t>
            </a:r>
            <a:endParaRPr lang="uk-UA" sz="2000" b="1" smtClean="0">
              <a:solidFill>
                <a:srgbClr val="0000FF"/>
              </a:solidFill>
            </a:endParaRPr>
          </a:p>
        </p:txBody>
      </p:sp>
      <p:pic>
        <p:nvPicPr>
          <p:cNvPr id="2969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27125" y="1374775"/>
            <a:ext cx="9388475" cy="950913"/>
          </a:xfrm>
        </p:spPr>
        <p:txBody>
          <a:bodyPr/>
          <a:lstStyle/>
          <a:p>
            <a:pPr algn="ctr" eaLnBrk="1" hangingPunct="1"/>
            <a:r>
              <a:rPr lang="ru-RU" sz="2800" b="1" smtClean="0">
                <a:solidFill>
                  <a:srgbClr val="0000FF"/>
                </a:solidFill>
                <a:latin typeface="Arial" charset="0"/>
              </a:rPr>
              <a:t>Ключевое направление деятельности 1</a:t>
            </a:r>
            <a:br>
              <a:rPr lang="ru-RU" sz="2800" b="1" smtClean="0">
                <a:solidFill>
                  <a:srgbClr val="0000FF"/>
                </a:solidFill>
                <a:latin typeface="Arial" charset="0"/>
              </a:rPr>
            </a:br>
            <a:r>
              <a:rPr lang="ru-RU" sz="2800" b="1" smtClean="0">
                <a:solidFill>
                  <a:srgbClr val="0000FF"/>
                </a:solidFill>
                <a:latin typeface="Arial" charset="0"/>
              </a:rPr>
              <a:t>М</a:t>
            </a:r>
            <a:r>
              <a:rPr lang="ru-RU" sz="3200" b="1" smtClean="0">
                <a:solidFill>
                  <a:srgbClr val="0000FF"/>
                </a:solidFill>
                <a:latin typeface="Arial" charset="0"/>
              </a:rPr>
              <a:t>обильность степеней</a:t>
            </a:r>
            <a:endParaRPr lang="uk-UA" sz="2000" b="1" smtClean="0">
              <a:solidFill>
                <a:srgbClr val="0000FF"/>
              </a:solidFill>
              <a:latin typeface="Arial" charset="0"/>
            </a:endParaRP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12713"/>
            <a:ext cx="12192000" cy="148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Объект 2"/>
          <p:cNvSpPr txBox="1">
            <a:spLocks/>
          </p:cNvSpPr>
          <p:nvPr/>
        </p:nvSpPr>
        <p:spPr bwMode="auto">
          <a:xfrm>
            <a:off x="228600" y="2374900"/>
            <a:ext cx="11582400" cy="382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None/>
            </a:pPr>
            <a:r>
              <a:rPr lang="ru-RU" sz="2400" b="1" u="sng">
                <a:solidFill>
                  <a:srgbClr val="0000FF"/>
                </a:solidFill>
              </a:rPr>
              <a:t>Могут принять участие: 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FontTx/>
              <a:buChar char="-"/>
            </a:pPr>
            <a:r>
              <a:rPr lang="ru-RU" sz="2400" b="1">
                <a:solidFill>
                  <a:srgbClr val="0000FF"/>
                </a:solidFill>
              </a:rPr>
              <a:t>Признанные ВУЗы из ЕС и неевропейских стран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FontTx/>
              <a:buChar char="-"/>
            </a:pPr>
            <a:r>
              <a:rPr lang="ru-RU" sz="2400" b="1">
                <a:solidFill>
                  <a:srgbClr val="0000FF"/>
                </a:solidFill>
              </a:rPr>
              <a:t>Неакадемические партнеры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FontTx/>
              <a:buChar char="-"/>
            </a:pPr>
            <a:r>
              <a:rPr lang="ru-RU" sz="2400" b="1">
                <a:solidFill>
                  <a:srgbClr val="0000FF"/>
                </a:solidFill>
              </a:rPr>
              <a:t>Научно-исследовательские институты 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FontTx/>
              <a:buChar char="-"/>
            </a:pPr>
            <a:r>
              <a:rPr lang="ru-RU" sz="2400" b="1">
                <a:solidFill>
                  <a:srgbClr val="0000FF"/>
                </a:solidFill>
              </a:rPr>
              <a:t>Некоммерческие организации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FontTx/>
              <a:buChar char="-"/>
            </a:pPr>
            <a:r>
              <a:rPr lang="ru-RU" sz="2400" b="1">
                <a:solidFill>
                  <a:srgbClr val="0000FF"/>
                </a:solidFill>
              </a:rPr>
              <a:t>Ассоциации, фонды и др. организации, действующие в области образования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FontTx/>
              <a:buChar char="-"/>
            </a:pPr>
            <a:r>
              <a:rPr lang="ru-RU" sz="2400" b="1">
                <a:solidFill>
                  <a:srgbClr val="0000FF"/>
                </a:solidFill>
              </a:rPr>
              <a:t>Районные, региональные и национальные власти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FontTx/>
              <a:buChar char="-"/>
            </a:pPr>
            <a:endParaRPr lang="ru-RU" sz="24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52525" y="1184275"/>
            <a:ext cx="9388475" cy="950913"/>
          </a:xfrm>
        </p:spPr>
        <p:txBody>
          <a:bodyPr/>
          <a:lstStyle/>
          <a:p>
            <a:pPr algn="ctr" eaLnBrk="1" hangingPunct="1"/>
            <a:r>
              <a:rPr lang="ru-RU" sz="2800" b="1" smtClean="0">
                <a:solidFill>
                  <a:srgbClr val="0000FF"/>
                </a:solidFill>
                <a:latin typeface="Arial" charset="0"/>
              </a:rPr>
              <a:t>Ключевое направление деятельности 1</a:t>
            </a:r>
            <a:br>
              <a:rPr lang="ru-RU" sz="2800" b="1" smtClean="0">
                <a:solidFill>
                  <a:srgbClr val="0000FF"/>
                </a:solidFill>
                <a:latin typeface="Arial" charset="0"/>
              </a:rPr>
            </a:br>
            <a:r>
              <a:rPr lang="ru-RU" sz="2800" b="1" smtClean="0">
                <a:solidFill>
                  <a:srgbClr val="0000FF"/>
                </a:solidFill>
                <a:latin typeface="Arial" charset="0"/>
              </a:rPr>
              <a:t>М</a:t>
            </a:r>
            <a:r>
              <a:rPr lang="ru-RU" sz="3200" b="1" smtClean="0">
                <a:solidFill>
                  <a:srgbClr val="0000FF"/>
                </a:solidFill>
                <a:latin typeface="Arial" charset="0"/>
              </a:rPr>
              <a:t>обильность степеней</a:t>
            </a:r>
            <a:endParaRPr lang="uk-UA" sz="2000" b="1" smtClean="0">
              <a:solidFill>
                <a:srgbClr val="0000FF"/>
              </a:solidFill>
              <a:latin typeface="Arial" charset="0"/>
            </a:endParaRP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12713"/>
            <a:ext cx="12192000" cy="148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1" name="Объект 2"/>
          <p:cNvSpPr txBox="1">
            <a:spLocks/>
          </p:cNvSpPr>
          <p:nvPr/>
        </p:nvSpPr>
        <p:spPr bwMode="auto">
          <a:xfrm>
            <a:off x="254000" y="2120900"/>
            <a:ext cx="11557000" cy="473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None/>
            </a:pPr>
            <a:r>
              <a:rPr lang="ru-RU" sz="2400" b="1" u="sng">
                <a:solidFill>
                  <a:srgbClr val="0000FF"/>
                </a:solidFill>
              </a:rPr>
              <a:t>Число участвующих организаций: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None/>
            </a:pPr>
            <a:r>
              <a:rPr lang="ru-RU" sz="2400" b="1">
                <a:solidFill>
                  <a:srgbClr val="0000FF"/>
                </a:solidFill>
              </a:rPr>
              <a:t>- </a:t>
            </a:r>
            <a:r>
              <a:rPr lang="ru-RU" sz="2000" b="1">
                <a:solidFill>
                  <a:srgbClr val="0000FF"/>
                </a:solidFill>
              </a:rPr>
              <a:t>Минимум 3 ВУЗа из разных стран Программы, каждый ВУЗ должен иметь возможность присуждать магистерскую степень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None/>
            </a:pPr>
            <a:r>
              <a:rPr lang="ru-RU" sz="2400" b="1" u="sng">
                <a:solidFill>
                  <a:srgbClr val="0000FF"/>
                </a:solidFill>
              </a:rPr>
              <a:t>Длительность проекта: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FontTx/>
              <a:buChar char="-"/>
            </a:pPr>
            <a:r>
              <a:rPr lang="ru-RU" sz="2000" b="1">
                <a:solidFill>
                  <a:srgbClr val="0000FF"/>
                </a:solidFill>
              </a:rPr>
              <a:t>Консорциум получает 4-5 летний грант</a:t>
            </a:r>
          </a:p>
          <a:p>
            <a:pPr marL="342900" indent="-342900"/>
            <a:r>
              <a:rPr lang="ru-RU" sz="2400" b="1" u="sng">
                <a:solidFill>
                  <a:srgbClr val="0000FF"/>
                </a:solidFill>
              </a:rPr>
              <a:t>Срок действия договора: </a:t>
            </a:r>
          </a:p>
          <a:p>
            <a:pPr marL="342900" indent="-342900"/>
            <a:r>
              <a:rPr lang="ru-RU" sz="2000" b="1">
                <a:solidFill>
                  <a:srgbClr val="0000FF"/>
                </a:solidFill>
              </a:rPr>
              <a:t>1 подготовительный год + 3 зачисления (5 лет максимум)</a:t>
            </a:r>
          </a:p>
          <a:p>
            <a:pPr marL="342900" indent="-342900"/>
            <a:r>
              <a:rPr lang="ru-RU" sz="2400" b="1" u="sng">
                <a:solidFill>
                  <a:srgbClr val="0000FF"/>
                </a:solidFill>
              </a:rPr>
              <a:t>Финансирование: </a:t>
            </a:r>
            <a:endParaRPr lang="en-US" sz="2400" b="1" u="sng">
              <a:solidFill>
                <a:srgbClr val="0000FF"/>
              </a:solidFill>
            </a:endParaRPr>
          </a:p>
          <a:p>
            <a:pPr marL="342900" indent="-342900"/>
            <a:r>
              <a:rPr lang="ru-RU" sz="2000" b="1" i="1">
                <a:solidFill>
                  <a:srgbClr val="0000FF"/>
                </a:solidFill>
              </a:rPr>
              <a:t>- Выплата единой суммой за управлением консорциумом и академической мобильности (один раз за подготовительный год и один – за каждый набор)</a:t>
            </a:r>
          </a:p>
          <a:p>
            <a:pPr marL="342900" indent="-342900"/>
            <a:r>
              <a:rPr lang="ru-RU" sz="2000" b="1" i="1">
                <a:solidFill>
                  <a:srgbClr val="0000FF"/>
                </a:solidFill>
              </a:rPr>
              <a:t>- Различное число стипендий студентам  размером до 25 000 евро в год</a:t>
            </a:r>
          </a:p>
          <a:p>
            <a:pPr marL="342900" indent="-342900"/>
            <a:r>
              <a:rPr lang="ru-RU" sz="2000" b="1" i="1">
                <a:solidFill>
                  <a:srgbClr val="0000FF"/>
                </a:solidFill>
              </a:rPr>
              <a:t>- Общая сумма гранта от 2 до 3 млн. евро</a:t>
            </a:r>
          </a:p>
          <a:p>
            <a:pPr marL="342900" indent="-342900"/>
            <a:r>
              <a:rPr lang="ru-RU" sz="2000" b="1">
                <a:solidFill>
                  <a:srgbClr val="0000FF"/>
                </a:solidFill>
              </a:rPr>
              <a:t>- Обзор качества Совместного магистерского диплома в начале третьего зачисления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FontTx/>
              <a:buChar char="-"/>
            </a:pPr>
            <a:endParaRPr lang="ru-RU" sz="24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90625" y="1327150"/>
            <a:ext cx="9796463" cy="665163"/>
          </a:xfrm>
        </p:spPr>
        <p:txBody>
          <a:bodyPr/>
          <a:lstStyle/>
          <a:p>
            <a:pPr algn="ctr" eaLnBrk="1" hangingPunct="1"/>
            <a:r>
              <a:rPr lang="ru-RU" b="1" smtClean="0">
                <a:solidFill>
                  <a:srgbClr val="0000FF"/>
                </a:solidFill>
                <a:latin typeface="Arial" charset="0"/>
              </a:rPr>
              <a:t>Участие частных лиц</a:t>
            </a:r>
            <a:endParaRPr lang="uk-UA" b="1" smtClean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34818" name="Объект 2"/>
          <p:cNvSpPr>
            <a:spLocks noGrp="1"/>
          </p:cNvSpPr>
          <p:nvPr>
            <p:ph idx="4294967295"/>
          </p:nvPr>
        </p:nvSpPr>
        <p:spPr>
          <a:xfrm>
            <a:off x="1169988" y="2016125"/>
            <a:ext cx="10334625" cy="4841875"/>
          </a:xfrm>
        </p:spPr>
        <p:txBody>
          <a:bodyPr/>
          <a:lstStyle/>
          <a:p>
            <a:pPr marL="0" indent="0" eaLnBrk="1" hangingPunct="1">
              <a:buFont typeface="Wingdings 3" pitchFamily="18" charset="2"/>
              <a:buNone/>
            </a:pPr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Студенческие стипендии Совместных магистерских дипломов (</a:t>
            </a:r>
            <a:r>
              <a:rPr lang="en-US" sz="2000" b="1" smtClean="0">
                <a:solidFill>
                  <a:srgbClr val="0000FF"/>
                </a:solidFill>
                <a:latin typeface="Arial" charset="0"/>
              </a:rPr>
              <a:t>JMD</a:t>
            </a:r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)</a:t>
            </a:r>
          </a:p>
          <a:p>
            <a:pPr marL="0" indent="0" eaLnBrk="1" hangingPunct="1"/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включают: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денежную компенсацию расходов на проезд и пособие на первоначальное устройство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фиксированную ежемесячную надбавку, обеспечивающую прожиточный минимум, для всех стипендиатов 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покрытие стоимости участия студентов (/оплата за обучение)</a:t>
            </a:r>
          </a:p>
          <a:p>
            <a:pPr marL="0" indent="0" eaLnBrk="1" hangingPunct="1">
              <a:buFont typeface="Wingdings 3" pitchFamily="18" charset="2"/>
              <a:buNone/>
            </a:pPr>
            <a:r>
              <a:rPr lang="ru-RU" sz="2000" b="1" u="sng" smtClean="0">
                <a:solidFill>
                  <a:srgbClr val="0000FF"/>
                </a:solidFill>
                <a:latin typeface="Arial" charset="0"/>
              </a:rPr>
              <a:t>Заявители на стипендию </a:t>
            </a:r>
            <a:r>
              <a:rPr lang="en-US" sz="2000" b="1" u="sng" smtClean="0">
                <a:solidFill>
                  <a:srgbClr val="0000FF"/>
                </a:solidFill>
                <a:latin typeface="Arial" charset="0"/>
              </a:rPr>
              <a:t>JMD </a:t>
            </a:r>
            <a:r>
              <a:rPr lang="ru-RU" sz="2000" b="1" u="sng" smtClean="0">
                <a:solidFill>
                  <a:srgbClr val="0000FF"/>
                </a:solidFill>
                <a:latin typeface="Arial" charset="0"/>
              </a:rPr>
              <a:t>должны:</a:t>
            </a:r>
          </a:p>
          <a:p>
            <a:pPr marL="0" indent="0" eaLnBrk="1" hangingPunct="1"/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Иметь первое высшее образование или его эквивалент</a:t>
            </a:r>
          </a:p>
          <a:p>
            <a:pPr marL="0" indent="0" eaLnBrk="1" hangingPunct="1"/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Подписать студенческое соглашение </a:t>
            </a:r>
          </a:p>
        </p:txBody>
      </p:sp>
      <p:pic>
        <p:nvPicPr>
          <p:cNvPr id="348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63688" y="1501775"/>
            <a:ext cx="8915400" cy="663575"/>
          </a:xfrm>
        </p:spPr>
        <p:txBody>
          <a:bodyPr/>
          <a:lstStyle/>
          <a:p>
            <a:pPr algn="ctr" eaLnBrk="1" hangingPunct="1"/>
            <a:r>
              <a:rPr lang="ru-RU" b="1" smtClean="0">
                <a:solidFill>
                  <a:srgbClr val="0000FF"/>
                </a:solidFill>
              </a:rPr>
              <a:t>Ожидается</a:t>
            </a:r>
            <a:endParaRPr lang="uk-UA" b="1" smtClean="0">
              <a:solidFill>
                <a:srgbClr val="0000FF"/>
              </a:solidFill>
            </a:endParaRPr>
          </a:p>
        </p:txBody>
      </p:sp>
      <p:sp>
        <p:nvSpPr>
          <p:cNvPr id="35842" name="Объект 2"/>
          <p:cNvSpPr>
            <a:spLocks noGrp="1"/>
          </p:cNvSpPr>
          <p:nvPr>
            <p:ph idx="4294967295"/>
          </p:nvPr>
        </p:nvSpPr>
        <p:spPr>
          <a:xfrm>
            <a:off x="1563688" y="2187575"/>
            <a:ext cx="10252075" cy="4370388"/>
          </a:xfrm>
        </p:spPr>
        <p:txBody>
          <a:bodyPr/>
          <a:lstStyle/>
          <a:p>
            <a:pPr eaLnBrk="1" hangingPunct="1"/>
            <a:r>
              <a:rPr lang="ru-RU" b="1" i="1" u="sng" smtClean="0">
                <a:solidFill>
                  <a:srgbClr val="0000FF"/>
                </a:solidFill>
              </a:rPr>
              <a:t>2013, 4 квартал:</a:t>
            </a:r>
            <a:r>
              <a:rPr lang="ru-RU" b="1" i="1" smtClean="0">
                <a:solidFill>
                  <a:srgbClr val="0000FF"/>
                </a:solidFill>
              </a:rPr>
              <a:t> принятие программы </a:t>
            </a:r>
            <a:r>
              <a:rPr lang="en-US" b="1" i="1" smtClean="0">
                <a:solidFill>
                  <a:srgbClr val="0000FF"/>
                </a:solidFill>
              </a:rPr>
              <a:t>E+ </a:t>
            </a:r>
            <a:r>
              <a:rPr lang="ru-RU" b="1" i="1" smtClean="0">
                <a:solidFill>
                  <a:srgbClr val="0000FF"/>
                </a:solidFill>
              </a:rPr>
              <a:t>и публикация первого конкурса </a:t>
            </a:r>
            <a:r>
              <a:rPr lang="en-US" b="1" i="1" smtClean="0">
                <a:solidFill>
                  <a:srgbClr val="0000FF"/>
                </a:solidFill>
              </a:rPr>
              <a:t>JMD</a:t>
            </a:r>
          </a:p>
          <a:p>
            <a:pPr eaLnBrk="1" hangingPunct="1"/>
            <a:r>
              <a:rPr lang="ru-RU" b="1" i="1" u="sng" smtClean="0">
                <a:solidFill>
                  <a:srgbClr val="0000FF"/>
                </a:solidFill>
              </a:rPr>
              <a:t>2014, 1 квартал:</a:t>
            </a:r>
            <a:r>
              <a:rPr lang="ru-RU" b="1" smtClean="0">
                <a:solidFill>
                  <a:srgbClr val="0000FF"/>
                </a:solidFill>
              </a:rPr>
              <a:t> </a:t>
            </a:r>
            <a:r>
              <a:rPr lang="ru-RU" b="1" i="1" smtClean="0">
                <a:solidFill>
                  <a:srgbClr val="0000FF"/>
                </a:solidFill>
              </a:rPr>
              <a:t>крайний срок первого конкурса </a:t>
            </a:r>
            <a:r>
              <a:rPr lang="en-US" b="1" i="1" smtClean="0">
                <a:solidFill>
                  <a:srgbClr val="0000FF"/>
                </a:solidFill>
              </a:rPr>
              <a:t>JMD</a:t>
            </a:r>
          </a:p>
          <a:p>
            <a:pPr eaLnBrk="1" hangingPunct="1"/>
            <a:r>
              <a:rPr lang="en-US" b="1" i="1" u="sng" smtClean="0">
                <a:solidFill>
                  <a:srgbClr val="0000FF"/>
                </a:solidFill>
              </a:rPr>
              <a:t>2014 </a:t>
            </a:r>
            <a:r>
              <a:rPr lang="ru-RU" b="1" i="1" u="sng" smtClean="0">
                <a:solidFill>
                  <a:srgbClr val="0000FF"/>
                </a:solidFill>
              </a:rPr>
              <a:t>1 квартал/2 квартал:</a:t>
            </a:r>
            <a:r>
              <a:rPr lang="ru-RU" b="1" i="1" smtClean="0">
                <a:solidFill>
                  <a:srgbClr val="0000FF"/>
                </a:solidFill>
              </a:rPr>
              <a:t> предоставление стипендий</a:t>
            </a:r>
            <a:r>
              <a:rPr lang="en-US" b="1" i="1" smtClean="0">
                <a:solidFill>
                  <a:srgbClr val="0000FF"/>
                </a:solidFill>
              </a:rPr>
              <a:t> </a:t>
            </a:r>
            <a:r>
              <a:rPr lang="ru-RU" b="1" i="1" smtClean="0">
                <a:solidFill>
                  <a:srgbClr val="0000FF"/>
                </a:solidFill>
              </a:rPr>
              <a:t>студентам/аспирантам для осуществления Магистерских курсов Эразмус Мундус (</a:t>
            </a:r>
            <a:r>
              <a:rPr lang="de-DE" b="1" i="1" smtClean="0">
                <a:solidFill>
                  <a:srgbClr val="0000FF"/>
                </a:solidFill>
              </a:rPr>
              <a:t>EMMCs</a:t>
            </a:r>
            <a:r>
              <a:rPr lang="ru-RU" b="1" i="1" smtClean="0">
                <a:solidFill>
                  <a:srgbClr val="0000FF"/>
                </a:solidFill>
              </a:rPr>
              <a:t>) /Совместных аспирантских программ Эразмус Мундус (</a:t>
            </a:r>
            <a:r>
              <a:rPr lang="en-US" b="1" i="1" smtClean="0">
                <a:solidFill>
                  <a:srgbClr val="0000FF"/>
                </a:solidFill>
              </a:rPr>
              <a:t>EMJDs</a:t>
            </a:r>
            <a:r>
              <a:rPr lang="ru-RU" b="1" i="1" smtClean="0">
                <a:solidFill>
                  <a:srgbClr val="0000FF"/>
                </a:solidFill>
              </a:rPr>
              <a:t>)</a:t>
            </a:r>
          </a:p>
          <a:p>
            <a:pPr eaLnBrk="1" hangingPunct="1"/>
            <a:r>
              <a:rPr lang="ru-RU" b="1" i="1" u="sng" smtClean="0">
                <a:solidFill>
                  <a:srgbClr val="0000FF"/>
                </a:solidFill>
              </a:rPr>
              <a:t>2014, конец 2 квартала:</a:t>
            </a:r>
            <a:r>
              <a:rPr lang="ru-RU" b="1" i="1" smtClean="0">
                <a:solidFill>
                  <a:srgbClr val="0000FF"/>
                </a:solidFill>
              </a:rPr>
              <a:t> решение об отборе вновь выбранных </a:t>
            </a:r>
            <a:r>
              <a:rPr lang="en-US" b="1" i="1" smtClean="0">
                <a:solidFill>
                  <a:srgbClr val="0000FF"/>
                </a:solidFill>
              </a:rPr>
              <a:t>JMDs</a:t>
            </a:r>
          </a:p>
          <a:p>
            <a:pPr eaLnBrk="1" hangingPunct="1"/>
            <a:r>
              <a:rPr lang="ru-RU" b="1" i="1" u="sng" smtClean="0">
                <a:solidFill>
                  <a:srgbClr val="0000FF"/>
                </a:solidFill>
              </a:rPr>
              <a:t>Учебный год 2014-2015:</a:t>
            </a:r>
          </a:p>
          <a:p>
            <a:pPr eaLnBrk="1" hangingPunct="1">
              <a:buFont typeface="Arial" charset="0"/>
              <a:buChar char="•"/>
            </a:pPr>
            <a:r>
              <a:rPr lang="ru-RU" b="1" i="1" smtClean="0">
                <a:solidFill>
                  <a:srgbClr val="0000FF"/>
                </a:solidFill>
              </a:rPr>
              <a:t>новые </a:t>
            </a:r>
            <a:r>
              <a:rPr lang="en-US" b="1" i="1" smtClean="0">
                <a:solidFill>
                  <a:srgbClr val="0000FF"/>
                </a:solidFill>
              </a:rPr>
              <a:t>JMDs </a:t>
            </a:r>
            <a:r>
              <a:rPr lang="ru-RU" b="1" i="1" smtClean="0">
                <a:solidFill>
                  <a:srgbClr val="0000FF"/>
                </a:solidFill>
              </a:rPr>
              <a:t>реализовывают свои годичные подготовительные мероприятия </a:t>
            </a:r>
          </a:p>
          <a:p>
            <a:pPr eaLnBrk="1" hangingPunct="1">
              <a:buFont typeface="Arial" charset="0"/>
              <a:buChar char="•"/>
            </a:pPr>
            <a:r>
              <a:rPr lang="ru-RU" b="1" i="1" smtClean="0">
                <a:solidFill>
                  <a:srgbClr val="0000FF"/>
                </a:solidFill>
              </a:rPr>
              <a:t>текущие </a:t>
            </a:r>
            <a:r>
              <a:rPr lang="en-US" b="1" i="1" smtClean="0">
                <a:solidFill>
                  <a:srgbClr val="0000FF"/>
                </a:solidFill>
              </a:rPr>
              <a:t>EMMCs/EMJDs </a:t>
            </a:r>
            <a:r>
              <a:rPr lang="ru-RU" b="1" i="1" smtClean="0">
                <a:solidFill>
                  <a:srgbClr val="0000FF"/>
                </a:solidFill>
              </a:rPr>
              <a:t>издают свои публикации 2014 </a:t>
            </a:r>
            <a:endParaRPr lang="en-US" b="1" smtClean="0">
              <a:solidFill>
                <a:srgbClr val="0000FF"/>
              </a:solidFill>
            </a:endParaRPr>
          </a:p>
          <a:p>
            <a:pPr eaLnBrk="1" hangingPunct="1"/>
            <a:r>
              <a:rPr lang="ru-RU" b="1" i="1" u="sng" smtClean="0">
                <a:solidFill>
                  <a:srgbClr val="0000FF"/>
                </a:solidFill>
              </a:rPr>
              <a:t>Учебный год 2015-2016:</a:t>
            </a:r>
            <a:r>
              <a:rPr lang="ru-RU" b="1" i="1" smtClean="0">
                <a:solidFill>
                  <a:srgbClr val="0000FF"/>
                </a:solidFill>
              </a:rPr>
              <a:t> первое зачисление для новых Совместных магистерских дипломов</a:t>
            </a:r>
            <a:endParaRPr lang="uk-UA" b="1" smtClean="0">
              <a:solidFill>
                <a:srgbClr val="0000FF"/>
              </a:solidFill>
            </a:endParaRPr>
          </a:p>
        </p:txBody>
      </p:sp>
      <p:pic>
        <p:nvPicPr>
          <p:cNvPr id="3584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852613" y="1714500"/>
            <a:ext cx="9544050" cy="1100138"/>
          </a:xfrm>
        </p:spPr>
        <p:txBody>
          <a:bodyPr/>
          <a:lstStyle/>
          <a:p>
            <a:pPr algn="ctr" eaLnBrk="1" hangingPunct="1"/>
            <a:r>
              <a:rPr lang="ru-RU" sz="3200" b="1" smtClean="0">
                <a:solidFill>
                  <a:srgbClr val="0000FF"/>
                </a:solidFill>
              </a:rPr>
              <a:t>Полезные ссылки для желающих подать заявку:</a:t>
            </a:r>
            <a:endParaRPr lang="uk-UA" sz="3200" b="1" smtClean="0">
              <a:solidFill>
                <a:srgbClr val="0000FF"/>
              </a:solidFill>
            </a:endParaRPr>
          </a:p>
        </p:txBody>
      </p:sp>
      <p:sp>
        <p:nvSpPr>
          <p:cNvPr id="36866" name="Объект 2"/>
          <p:cNvSpPr>
            <a:spLocks noGrp="1"/>
          </p:cNvSpPr>
          <p:nvPr>
            <p:ph idx="4294967295"/>
          </p:nvPr>
        </p:nvSpPr>
        <p:spPr>
          <a:xfrm>
            <a:off x="1936750" y="2940050"/>
            <a:ext cx="9544050" cy="3352800"/>
          </a:xfrm>
        </p:spPr>
        <p:txBody>
          <a:bodyPr/>
          <a:lstStyle/>
          <a:p>
            <a:pPr marL="0" indent="0" eaLnBrk="1" hangingPunct="1">
              <a:buFont typeface="Wingdings 3" pitchFamily="18" charset="2"/>
              <a:buNone/>
            </a:pPr>
            <a:r>
              <a:rPr lang="ru-RU" sz="2000" b="1" smtClean="0">
                <a:solidFill>
                  <a:srgbClr val="0000FF"/>
                </a:solidFill>
              </a:rPr>
              <a:t>Текущие Магистерские курсы Эразмус Мундус</a:t>
            </a: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b="1" smtClean="0">
                <a:solidFill>
                  <a:srgbClr val="0000FF"/>
                </a:solidFill>
                <a:hlinkClick r:id="rId2"/>
              </a:rPr>
              <a:t>http://eacea.ec.europa.eu/erasmus_mundus/results_compendia/selected_projects_action_1_master_courses_en.php</a:t>
            </a:r>
            <a:endParaRPr lang="en-US" b="1" smtClean="0">
              <a:solidFill>
                <a:srgbClr val="0000FF"/>
              </a:solidFill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ru-RU" sz="2000" b="1" smtClean="0">
                <a:solidFill>
                  <a:srgbClr val="0000FF"/>
                </a:solidFill>
              </a:rPr>
              <a:t>Лучшие практики Совместных программ</a:t>
            </a: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b="1" smtClean="0">
                <a:solidFill>
                  <a:srgbClr val="0000FF"/>
                </a:solidFill>
                <a:hlinkClick r:id="rId3"/>
              </a:rPr>
              <a:t>http://eacea.ec.europa.eu/erasmus_mundus/tools/good_practices_en.php</a:t>
            </a:r>
            <a:endParaRPr lang="ru-RU" b="1" smtClean="0">
              <a:solidFill>
                <a:srgbClr val="0000FF"/>
              </a:solidFill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ru-RU" sz="2000" b="1" smtClean="0">
                <a:solidFill>
                  <a:srgbClr val="0000FF"/>
                </a:solidFill>
              </a:rPr>
              <a:t>Обеспечение</a:t>
            </a:r>
            <a:r>
              <a:rPr lang="en-US" sz="2000" b="1" smtClean="0">
                <a:solidFill>
                  <a:srgbClr val="0000FF"/>
                </a:solidFill>
              </a:rPr>
              <a:t> </a:t>
            </a:r>
            <a:r>
              <a:rPr lang="ru-RU" sz="2000" b="1" smtClean="0">
                <a:solidFill>
                  <a:srgbClr val="0000FF"/>
                </a:solidFill>
              </a:rPr>
              <a:t>требуемого качества выполнения работ</a:t>
            </a:r>
            <a:endParaRPr lang="en-US" sz="2000" b="1" smtClean="0">
              <a:solidFill>
                <a:srgbClr val="0000FF"/>
              </a:solidFill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b="1" smtClean="0">
                <a:solidFill>
                  <a:srgbClr val="0000FF"/>
                </a:solidFill>
                <a:hlinkClick r:id="rId3"/>
              </a:rPr>
              <a:t>http://eacea.ec.europa.eu/erasmus_mundus/tools/good_practices_en.php</a:t>
            </a:r>
            <a:endParaRPr lang="en-US" b="1" smtClean="0">
              <a:solidFill>
                <a:srgbClr val="0000FF"/>
              </a:solidFill>
            </a:endParaRPr>
          </a:p>
        </p:txBody>
      </p:sp>
      <p:pic>
        <p:nvPicPr>
          <p:cNvPr id="36867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-112713"/>
            <a:ext cx="12192000" cy="148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</p:nvPr>
        </p:nvGraphicFramePr>
        <p:xfrm>
          <a:off x="688966" y="1665160"/>
          <a:ext cx="4438121" cy="4820307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4438121"/>
              </a:tblGrid>
              <a:tr h="98213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KA 2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Сотрудничество для инноваций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- Высшее Образование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-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38169">
                <a:tc>
                  <a:txBody>
                    <a:bodyPr/>
                    <a:lstStyle/>
                    <a:p>
                      <a:r>
                        <a:rPr lang="ru-RU" dirty="0" smtClean="0"/>
                        <a:t>1. </a:t>
                      </a:r>
                      <a:r>
                        <a:rPr lang="ru-RU" u="sng" dirty="0" smtClean="0"/>
                        <a:t>Стратегическое партнерство:  </a:t>
                      </a:r>
                      <a:r>
                        <a:rPr lang="ru-RU" dirty="0" smtClean="0"/>
                        <a:t>более интенсивное сотрудничество между учреждениями.</a:t>
                      </a:r>
                      <a:endParaRPr lang="en-US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2. </a:t>
                      </a:r>
                      <a:r>
                        <a:rPr lang="ru-RU" u="sng" dirty="0" smtClean="0"/>
                        <a:t>Альянсы Знаний</a:t>
                      </a:r>
                      <a:r>
                        <a:rPr lang="ru-RU" dirty="0" smtClean="0"/>
                        <a:t>: структурное</a:t>
                      </a:r>
                      <a:r>
                        <a:rPr lang="ru-RU" baseline="0" dirty="0" smtClean="0"/>
                        <a:t> партнерство между вузами и предприятиями</a:t>
                      </a:r>
                      <a:r>
                        <a:rPr lang="uk-UA" baseline="0" dirty="0" smtClean="0"/>
                        <a:t>.</a:t>
                      </a:r>
                      <a:endParaRPr lang="en-US" baseline="0" dirty="0" smtClean="0"/>
                    </a:p>
                    <a:p>
                      <a:endParaRPr lang="uk-UA" baseline="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 smtClean="0"/>
                        <a:t>3. </a:t>
                      </a:r>
                      <a:r>
                        <a:rPr lang="ru-RU" u="sng" baseline="0" dirty="0" smtClean="0"/>
                        <a:t>Наращивание потенциала</a:t>
                      </a:r>
                      <a:r>
                        <a:rPr lang="en-US" u="sng" baseline="0" dirty="0" smtClean="0"/>
                        <a:t> </a:t>
                      </a:r>
                      <a:r>
                        <a:rPr lang="ru-RU" u="sng" baseline="0" dirty="0" smtClean="0"/>
                        <a:t>в </a:t>
                      </a:r>
                      <a:r>
                        <a:rPr lang="ru-RU" u="sng" baseline="0" dirty="0" smtClean="0">
                          <a:solidFill>
                            <a:schemeClr val="tx1"/>
                          </a:solidFill>
                        </a:rPr>
                        <a:t>вузах </a:t>
                      </a:r>
                      <a:r>
                        <a:rPr lang="ru-RU" baseline="0" dirty="0" smtClean="0"/>
                        <a:t>для стран политики соседства, западных Балкан</a:t>
                      </a:r>
                      <a:r>
                        <a:rPr lang="en-US" baseline="0" dirty="0" smtClean="0"/>
                        <a:t> </a:t>
                      </a:r>
                      <a:r>
                        <a:rPr lang="ru-RU" baseline="0" dirty="0" smtClean="0"/>
                        <a:t>и остальных стран мира (Азия, Латинская Америка и Африка). </a:t>
                      </a:r>
                    </a:p>
                  </a:txBody>
                  <a:tcPr>
                    <a:solidFill>
                      <a:srgbClr val="FFC000">
                        <a:alpha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519863" y="1519238"/>
            <a:ext cx="5468937" cy="1066800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 defTabSz="914400">
              <a:buFont typeface="Arial" charset="0"/>
              <a:buChar char="•"/>
              <a:defRPr/>
            </a:pPr>
            <a:r>
              <a:rPr lang="ru-RU" b="1">
                <a:solidFill>
                  <a:srgbClr val="0000FF"/>
                </a:solidFill>
              </a:rPr>
              <a:t>Стратегическое партнерство</a:t>
            </a:r>
          </a:p>
          <a:p>
            <a:pPr marL="285750" indent="-285750" defTabSz="914400">
              <a:defRPr/>
            </a:pPr>
            <a:r>
              <a:rPr lang="ru-RU">
                <a:solidFill>
                  <a:srgbClr val="0000FF"/>
                </a:solidFill>
              </a:rPr>
              <a:t>Повышение потенциала вузов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ru-RU">
                <a:solidFill>
                  <a:srgbClr val="0000FF"/>
                </a:solidFill>
              </a:rPr>
              <a:t>для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ru-RU">
                <a:solidFill>
                  <a:srgbClr val="0000FF"/>
                </a:solidFill>
              </a:rPr>
              <a:t>модернизации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 flipV="1">
            <a:off x="5162550" y="2119313"/>
            <a:ext cx="1033463" cy="795337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6519863" y="2755900"/>
            <a:ext cx="5468937" cy="1117600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 defTabSz="914400">
              <a:buFont typeface="Arial" charset="0"/>
              <a:buChar char="•"/>
              <a:defRPr/>
            </a:pPr>
            <a:endParaRPr lang="ru-RU">
              <a:solidFill>
                <a:schemeClr val="tx1"/>
              </a:solidFill>
            </a:endParaRPr>
          </a:p>
          <a:p>
            <a:pPr marL="285750" indent="-285750" defTabSz="914400">
              <a:buFont typeface="Arial" charset="0"/>
              <a:buChar char="•"/>
              <a:defRPr/>
            </a:pPr>
            <a:r>
              <a:rPr lang="ru-RU" b="1">
                <a:solidFill>
                  <a:srgbClr val="0000FF"/>
                </a:solidFill>
              </a:rPr>
              <a:t>Альянсы Знаний</a:t>
            </a:r>
          </a:p>
          <a:p>
            <a:pPr marL="285750" indent="-285750" defTabSz="914400">
              <a:defRPr/>
            </a:pPr>
            <a:r>
              <a:rPr lang="ru-RU">
                <a:solidFill>
                  <a:srgbClr val="0000FF"/>
                </a:solidFill>
              </a:rPr>
              <a:t>Сотрудничество университетов и предприятий с целью создания инноваций</a:t>
            </a:r>
          </a:p>
          <a:p>
            <a:pPr marL="285750" indent="-285750" algn="ctr" defTabSz="914400">
              <a:defRPr/>
            </a:pPr>
            <a:endParaRPr lang="uk-UA">
              <a:solidFill>
                <a:srgbClr val="0000FF"/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V="1">
            <a:off x="5153025" y="3346450"/>
            <a:ext cx="1031875" cy="636588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6519863" y="4008438"/>
            <a:ext cx="5468937" cy="1568450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 defTabSz="914400">
              <a:buFont typeface="Arial" charset="0"/>
              <a:buChar char="•"/>
              <a:defRPr/>
            </a:pPr>
            <a:r>
              <a:rPr lang="ru-RU" sz="1600" b="1">
                <a:solidFill>
                  <a:srgbClr val="0000FF"/>
                </a:solidFill>
              </a:rPr>
              <a:t>Поддержка соседних стран и стран Всемирного Банка</a:t>
            </a:r>
          </a:p>
          <a:p>
            <a:pPr marL="285750" indent="-285750" defTabSz="914400">
              <a:defRPr/>
            </a:pPr>
            <a:r>
              <a:rPr lang="ru-RU" sz="1600">
                <a:solidFill>
                  <a:srgbClr val="0000FF"/>
                </a:solidFill>
              </a:rPr>
              <a:t>Партнерство между вузами ЕС и стран-партнеров для обмена опытом и его передачи</a:t>
            </a:r>
          </a:p>
          <a:p>
            <a:pPr marL="285750" indent="-285750" defTabSz="914400">
              <a:defRPr/>
            </a:pPr>
            <a:r>
              <a:rPr lang="ru-RU" sz="1400">
                <a:solidFill>
                  <a:srgbClr val="0000FF"/>
                </a:solidFill>
              </a:rPr>
              <a:t>+дополнительное направление мобильности для студентов и персонала</a:t>
            </a:r>
            <a:endParaRPr lang="uk-UA" sz="1400">
              <a:solidFill>
                <a:srgbClr val="0000FF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519863" y="5524500"/>
            <a:ext cx="5468937" cy="1258888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 defTabSz="914400">
              <a:buFont typeface="Arial" charset="0"/>
              <a:buChar char="•"/>
              <a:defRPr/>
            </a:pPr>
            <a:endParaRPr lang="en-US" sz="1600" b="1">
              <a:solidFill>
                <a:srgbClr val="7C240C"/>
              </a:solidFill>
            </a:endParaRPr>
          </a:p>
          <a:p>
            <a:pPr marL="285750" indent="-285750" defTabSz="914400">
              <a:buFont typeface="Arial" charset="0"/>
              <a:buChar char="•"/>
              <a:defRPr/>
            </a:pPr>
            <a:r>
              <a:rPr lang="ru-RU" sz="1600" b="1">
                <a:solidFill>
                  <a:srgbClr val="0000FF"/>
                </a:solidFill>
              </a:rPr>
              <a:t>Сотрудничество с Азией, Латинской Америкой, странами Африки, Карибского бассейна и Тихого океана</a:t>
            </a:r>
          </a:p>
          <a:p>
            <a:pPr marL="285750" indent="-285750" defTabSz="914400">
              <a:defRPr/>
            </a:pPr>
            <a:r>
              <a:rPr lang="ru-RU" sz="1600">
                <a:solidFill>
                  <a:srgbClr val="0000FF"/>
                </a:solidFill>
              </a:rPr>
              <a:t>Ограниченная мобильность для достижения целей</a:t>
            </a:r>
            <a:r>
              <a:rPr lang="ru-RU" sz="1600">
                <a:solidFill>
                  <a:srgbClr val="0000FF"/>
                </a:solidFill>
                <a:latin typeface="Arial" charset="0"/>
              </a:rPr>
              <a:t> </a:t>
            </a:r>
            <a:r>
              <a:rPr lang="ru-RU" sz="1600">
                <a:solidFill>
                  <a:srgbClr val="0000FF"/>
                </a:solidFill>
              </a:rPr>
              <a:t>проекта</a:t>
            </a:r>
          </a:p>
          <a:p>
            <a:pPr marL="285750" indent="-285750" defTabSz="914400">
              <a:buFont typeface="Arial" charset="0"/>
              <a:buChar char="•"/>
              <a:defRPr/>
            </a:pPr>
            <a:endParaRPr lang="uk-UA">
              <a:solidFill>
                <a:srgbClr val="0000FF"/>
              </a:solidFill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 flipV="1">
            <a:off x="5162550" y="4895850"/>
            <a:ext cx="1033463" cy="862013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5162550" y="5757863"/>
            <a:ext cx="846138" cy="555625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8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374775" y="1368425"/>
            <a:ext cx="8950325" cy="2106613"/>
          </a:xfrm>
        </p:spPr>
        <p:txBody>
          <a:bodyPr/>
          <a:lstStyle/>
          <a:p>
            <a:pPr algn="ctr" eaLnBrk="1" hangingPunct="1"/>
            <a:r>
              <a:rPr lang="ru-RU" sz="3200" b="1" smtClean="0">
                <a:solidFill>
                  <a:srgbClr val="0000FF"/>
                </a:solidFill>
                <a:latin typeface="Arial" charset="0"/>
              </a:rPr>
              <a:t>Ключевое действие 2</a:t>
            </a:r>
            <a:br>
              <a:rPr lang="ru-RU" sz="3200" b="1" smtClean="0">
                <a:solidFill>
                  <a:srgbClr val="0000FF"/>
                </a:solidFill>
                <a:latin typeface="Arial" charset="0"/>
              </a:rPr>
            </a:br>
            <a:r>
              <a:rPr lang="ru-RU" sz="3200" b="1" smtClean="0">
                <a:solidFill>
                  <a:srgbClr val="0000FF"/>
                </a:solidFill>
                <a:latin typeface="Arial" charset="0"/>
              </a:rPr>
              <a:t>Проекты  по развитию потенциала высшего образования</a:t>
            </a:r>
            <a:br>
              <a:rPr lang="ru-RU" sz="3200" b="1" smtClean="0">
                <a:solidFill>
                  <a:srgbClr val="0000FF"/>
                </a:solidFill>
                <a:latin typeface="Arial" charset="0"/>
              </a:rPr>
            </a:br>
            <a:r>
              <a:rPr lang="ru-RU" sz="1800" b="1" smtClean="0">
                <a:solidFill>
                  <a:srgbClr val="0000FF"/>
                </a:solidFill>
                <a:latin typeface="Arial" charset="0"/>
              </a:rPr>
              <a:t>(Проекты транснационального сотрудничества между ВУЗами в </a:t>
            </a:r>
            <a:br>
              <a:rPr lang="ru-RU" sz="1800" b="1" smtClean="0">
                <a:solidFill>
                  <a:srgbClr val="0000FF"/>
                </a:solidFill>
                <a:latin typeface="Arial" charset="0"/>
              </a:rPr>
            </a:br>
            <a:r>
              <a:rPr lang="ru-RU" sz="1800" b="1" smtClean="0">
                <a:solidFill>
                  <a:srgbClr val="0000FF"/>
                </a:solidFill>
                <a:latin typeface="Arial" charset="0"/>
              </a:rPr>
              <a:t>Странах Программы и Странах –Партнерах)</a:t>
            </a:r>
            <a:br>
              <a:rPr lang="ru-RU" sz="1800" b="1" smtClean="0">
                <a:solidFill>
                  <a:srgbClr val="0000FF"/>
                </a:solidFill>
                <a:latin typeface="Arial" charset="0"/>
              </a:rPr>
            </a:br>
            <a:endParaRPr lang="uk-UA" sz="3200" b="1" smtClean="0">
              <a:solidFill>
                <a:srgbClr val="0000FF"/>
              </a:solidFill>
              <a:latin typeface="Arial" charset="0"/>
            </a:endParaRP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6100" y="0"/>
            <a:ext cx="12192000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5"/>
          <p:cNvSpPr txBox="1">
            <a:spLocks noChangeArrowheads="1"/>
          </p:cNvSpPr>
          <p:nvPr/>
        </p:nvSpPr>
        <p:spPr bwMode="auto">
          <a:xfrm>
            <a:off x="939800" y="3619500"/>
            <a:ext cx="11010900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ru-RU" sz="2000" b="1">
                <a:solidFill>
                  <a:srgbClr val="0000FF"/>
                </a:solidFill>
              </a:rPr>
              <a:t>Цели: </a:t>
            </a:r>
          </a:p>
          <a:p>
            <a:pPr defTabSz="914400">
              <a:spcBef>
                <a:spcPct val="50000"/>
              </a:spcBef>
              <a:buFontTx/>
              <a:buChar char="-"/>
            </a:pPr>
            <a:r>
              <a:rPr lang="ru-RU" sz="2000" b="1">
                <a:solidFill>
                  <a:srgbClr val="0000FF"/>
                </a:solidFill>
              </a:rPr>
              <a:t> Поддержка модернизации, доступности и интернационализации высшего образования в Странах-партнерах</a:t>
            </a:r>
          </a:p>
          <a:p>
            <a:pPr defTabSz="914400">
              <a:spcBef>
                <a:spcPct val="50000"/>
              </a:spcBef>
              <a:buFontTx/>
              <a:buChar char="-"/>
            </a:pPr>
            <a:r>
              <a:rPr lang="ru-RU" sz="2000" b="1">
                <a:solidFill>
                  <a:srgbClr val="0000FF"/>
                </a:solidFill>
              </a:rPr>
              <a:t> Создание платформы  для сотрудничества между ЕС и Странами – партнерами</a:t>
            </a:r>
          </a:p>
          <a:p>
            <a:pPr defTabSz="914400">
              <a:spcBef>
                <a:spcPct val="50000"/>
              </a:spcBef>
              <a:buFontTx/>
              <a:buChar char="-"/>
            </a:pPr>
            <a:r>
              <a:rPr lang="ru-RU" sz="2000" b="1">
                <a:solidFill>
                  <a:srgbClr val="0000FF"/>
                </a:solidFill>
              </a:rPr>
              <a:t> Содействие добровольному сближению с тенденциями развития ЕС в области высшего образования</a:t>
            </a:r>
          </a:p>
          <a:p>
            <a:pPr defTabSz="914400">
              <a:spcBef>
                <a:spcPct val="50000"/>
              </a:spcBef>
            </a:pPr>
            <a:r>
              <a:rPr lang="ru-RU" sz="2000" b="1">
                <a:solidFill>
                  <a:srgbClr val="0000FF"/>
                </a:solidFill>
              </a:rPr>
              <a:t>- Содействие личным контактам</a:t>
            </a:r>
          </a:p>
        </p:txBody>
      </p:sp>
      <p:pic>
        <p:nvPicPr>
          <p:cNvPr id="38916" name="Picture 6" descr="j02330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410700" y="1298575"/>
            <a:ext cx="2574925" cy="261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592388" y="1666875"/>
            <a:ext cx="8937625" cy="3246438"/>
          </a:xfrm>
        </p:spPr>
        <p:txBody>
          <a:bodyPr/>
          <a:lstStyle/>
          <a:p>
            <a:pPr algn="ctr" eaLnBrk="1" hangingPunct="1"/>
            <a:r>
              <a:rPr lang="ru-RU" b="1" smtClean="0">
                <a:solidFill>
                  <a:schemeClr val="tx1"/>
                </a:solidFill>
              </a:rPr>
              <a:t/>
            </a:r>
            <a:br>
              <a:rPr lang="ru-RU" b="1" smtClean="0">
                <a:solidFill>
                  <a:schemeClr val="tx1"/>
                </a:solidFill>
              </a:rPr>
            </a:br>
            <a:r>
              <a:rPr lang="ru-RU" sz="4000" b="1" smtClean="0">
                <a:solidFill>
                  <a:srgbClr val="0000FF"/>
                </a:solidFill>
                <a:latin typeface="Arial" charset="0"/>
              </a:rPr>
              <a:t>От Темпус к Эразмус Плюс</a:t>
            </a:r>
            <a:br>
              <a:rPr lang="ru-RU" sz="4000" b="1" smtClean="0">
                <a:solidFill>
                  <a:srgbClr val="0000FF"/>
                </a:solidFill>
                <a:latin typeface="Arial" charset="0"/>
              </a:rPr>
            </a:br>
            <a:r>
              <a:rPr lang="ru-RU" sz="4000" b="1" smtClean="0">
                <a:solidFill>
                  <a:srgbClr val="0000FF"/>
                </a:solidFill>
                <a:latin typeface="Arial" charset="0"/>
              </a:rPr>
              <a:t/>
            </a:r>
            <a:br>
              <a:rPr lang="ru-RU" sz="4000" b="1" smtClean="0">
                <a:solidFill>
                  <a:srgbClr val="0000FF"/>
                </a:solidFill>
                <a:latin typeface="Arial" charset="0"/>
              </a:rPr>
            </a:br>
            <a:r>
              <a:rPr lang="ru-RU" sz="4000" b="1" smtClean="0">
                <a:solidFill>
                  <a:srgbClr val="0000FF"/>
                </a:solidFill>
                <a:latin typeface="Arial" charset="0"/>
              </a:rPr>
              <a:t>Главные изменения</a:t>
            </a:r>
            <a:br>
              <a:rPr lang="ru-RU" sz="4000" b="1" smtClean="0">
                <a:solidFill>
                  <a:srgbClr val="0000FF"/>
                </a:solidFill>
                <a:latin typeface="Arial" charset="0"/>
              </a:rPr>
            </a:br>
            <a:endParaRPr lang="uk-UA" sz="4000" b="1" smtClean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39938" name="Объект 2"/>
          <p:cNvSpPr>
            <a:spLocks noGrp="1"/>
          </p:cNvSpPr>
          <p:nvPr>
            <p:ph idx="4294967295"/>
          </p:nvPr>
        </p:nvSpPr>
        <p:spPr>
          <a:xfrm>
            <a:off x="2084388" y="4276725"/>
            <a:ext cx="8915400" cy="1425575"/>
          </a:xfrm>
        </p:spPr>
        <p:txBody>
          <a:bodyPr/>
          <a:lstStyle/>
          <a:p>
            <a:pPr eaLnBrk="1" hangingPunct="1"/>
            <a:endParaRPr lang="ru-RU" b="1" smtClean="0"/>
          </a:p>
          <a:p>
            <a:pPr algn="ctr" eaLnBrk="1" hangingPunct="1">
              <a:buFont typeface="Wingdings 3" pitchFamily="18" charset="2"/>
              <a:buNone/>
            </a:pPr>
            <a:r>
              <a:rPr lang="ru-RU" sz="1600" b="1" smtClean="0">
                <a:solidFill>
                  <a:schemeClr val="tx1"/>
                </a:solidFill>
              </a:rPr>
              <a:t>(точные условия еще обсуждаются – будут подтверждены с принятием законодательных основ и опубликованием конкурсов)</a:t>
            </a:r>
            <a:endParaRPr lang="uk-UA" sz="1600" b="1" smtClean="0">
              <a:solidFill>
                <a:schemeClr val="tx1"/>
              </a:solidFill>
            </a:endParaRPr>
          </a:p>
        </p:txBody>
      </p:sp>
      <p:pic>
        <p:nvPicPr>
          <p:cNvPr id="3993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трелка вправо 5"/>
          <p:cNvSpPr/>
          <p:nvPr/>
        </p:nvSpPr>
        <p:spPr>
          <a:xfrm>
            <a:off x="5637213" y="3251200"/>
            <a:ext cx="2114550" cy="374650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Прямоугольник 1"/>
          <p:cNvSpPr>
            <a:spLocks noChangeArrowheads="1"/>
          </p:cNvSpPr>
          <p:nvPr/>
        </p:nvSpPr>
        <p:spPr bwMode="auto">
          <a:xfrm>
            <a:off x="427038" y="1339850"/>
            <a:ext cx="11764962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0000FF"/>
                </a:solidFill>
              </a:rPr>
              <a:t>Еразмус +  </a:t>
            </a:r>
          </a:p>
          <a:p>
            <a:pPr algn="ctr"/>
            <a:r>
              <a:rPr lang="uk-UA" sz="2400" b="1">
                <a:solidFill>
                  <a:srgbClr val="0000FF"/>
                </a:solidFill>
                <a:latin typeface="Century Gothic" pitchFamily="34" charset="0"/>
              </a:rPr>
              <a:t>3 </a:t>
            </a:r>
            <a:r>
              <a:rPr lang="ru-RU" sz="2400" b="1">
                <a:solidFill>
                  <a:srgbClr val="0000FF"/>
                </a:solidFill>
                <a:latin typeface="Century Gothic" pitchFamily="34" charset="0"/>
              </a:rPr>
              <a:t>ключевых направления</a:t>
            </a:r>
            <a:endParaRPr lang="ru-RU" sz="2400" b="1">
              <a:solidFill>
                <a:srgbClr val="0000FF"/>
              </a:solidFill>
            </a:endParaRPr>
          </a:p>
          <a:p>
            <a:pPr algn="ctr"/>
            <a:r>
              <a:rPr lang="ru-RU" b="1">
                <a:solidFill>
                  <a:srgbClr val="0000FF"/>
                </a:solidFill>
              </a:rPr>
              <a:t>(Модернизированная структура</a:t>
            </a:r>
            <a:r>
              <a:rPr lang="uk-UA" b="1">
                <a:solidFill>
                  <a:srgbClr val="0000FF"/>
                </a:solidFill>
              </a:rPr>
              <a:t>)</a:t>
            </a:r>
            <a:endParaRPr lang="uk-UA">
              <a:solidFill>
                <a:srgbClr val="0000FF"/>
              </a:solidFill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12713"/>
            <a:ext cx="12192000" cy="148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Объект 2"/>
          <p:cNvSpPr txBox="1">
            <a:spLocks/>
          </p:cNvSpPr>
          <p:nvPr/>
        </p:nvSpPr>
        <p:spPr>
          <a:xfrm>
            <a:off x="650876" y="2551600"/>
            <a:ext cx="11281828" cy="3366599"/>
          </a:xfrm>
          <a:prstGeom prst="rect">
            <a:avLst/>
          </a:prstGeom>
        </p:spPr>
        <p:txBody>
          <a:bodyPr numCol="2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defRPr/>
            </a:pPr>
            <a:r>
              <a:rPr lang="ru-RU" u="sng" dirty="0" smtClean="0"/>
              <a:t>Существующие программы </a:t>
            </a:r>
          </a:p>
          <a:p>
            <a:pPr fontAlgn="auto">
              <a:defRPr/>
            </a:pPr>
            <a:endParaRPr lang="ru-RU" u="sng" dirty="0" smtClean="0"/>
          </a:p>
          <a:p>
            <a:pPr fontAlgn="auto">
              <a:defRPr/>
            </a:pPr>
            <a:endParaRPr lang="ru-RU" u="sng" dirty="0" smtClean="0"/>
          </a:p>
          <a:p>
            <a:pPr fontAlgn="auto">
              <a:defRPr/>
            </a:pPr>
            <a:endParaRPr lang="ru-RU" u="sng" dirty="0" smtClean="0"/>
          </a:p>
          <a:p>
            <a:pPr fontAlgn="auto">
              <a:defRPr/>
            </a:pPr>
            <a:endParaRPr lang="ru-RU" u="sng" dirty="0" smtClean="0"/>
          </a:p>
          <a:p>
            <a:pPr fontAlgn="auto">
              <a:defRPr/>
            </a:pPr>
            <a:endParaRPr lang="ru-RU" u="sng" dirty="0" smtClean="0"/>
          </a:p>
          <a:p>
            <a:pPr fontAlgn="auto">
              <a:defRPr/>
            </a:pPr>
            <a:endParaRPr lang="ru-RU" u="sng" dirty="0" smtClean="0"/>
          </a:p>
          <a:p>
            <a:pPr marL="0" indent="0" fontAlgn="auto">
              <a:buFont typeface="Wingdings 3" charset="2"/>
              <a:buNone/>
              <a:defRPr/>
            </a:pPr>
            <a:endParaRPr lang="ru-RU" u="sng" dirty="0" smtClean="0"/>
          </a:p>
          <a:p>
            <a:pPr marL="1084263" indent="-269875" defTabSz="711200" fontAlgn="auto">
              <a:defRPr/>
            </a:pPr>
            <a:r>
              <a:rPr lang="ru-RU" u="sng" dirty="0" smtClean="0"/>
              <a:t>Одна интегрированная программа</a:t>
            </a:r>
            <a:endParaRPr lang="uk-UA" u="sng" dirty="0"/>
          </a:p>
        </p:txBody>
      </p:sp>
      <p:sp>
        <p:nvSpPr>
          <p:cNvPr id="5" name="Овал 4"/>
          <p:cNvSpPr/>
          <p:nvPr/>
        </p:nvSpPr>
        <p:spPr>
          <a:xfrm>
            <a:off x="247650" y="2955925"/>
            <a:ext cx="2670175" cy="3500438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>
                <a:solidFill>
                  <a:schemeClr val="tx1"/>
                </a:solidFill>
              </a:rPr>
              <a:t>Программа Непрерывного Обучения</a:t>
            </a:r>
          </a:p>
          <a:p>
            <a:pPr algn="ctr">
              <a:defRPr/>
            </a:pPr>
            <a:r>
              <a:rPr lang="ru-RU" b="1">
                <a:solidFill>
                  <a:schemeClr val="tx1"/>
                </a:solidFill>
              </a:rPr>
              <a:t>________</a:t>
            </a:r>
          </a:p>
          <a:p>
            <a:pPr algn="ctr">
              <a:defRPr/>
            </a:pPr>
            <a:endParaRPr lang="ru-RU" b="1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b="1">
                <a:solidFill>
                  <a:schemeClr val="tx1"/>
                </a:solidFill>
              </a:rPr>
              <a:t>Грундтвиг</a:t>
            </a:r>
          </a:p>
          <a:p>
            <a:pPr algn="ctr">
              <a:defRPr/>
            </a:pPr>
            <a:r>
              <a:rPr lang="ru-RU" b="1">
                <a:solidFill>
                  <a:schemeClr val="tx1"/>
                </a:solidFill>
              </a:rPr>
              <a:t>Эразмус</a:t>
            </a:r>
          </a:p>
          <a:p>
            <a:pPr algn="ctr">
              <a:defRPr/>
            </a:pPr>
            <a:r>
              <a:rPr lang="ru-RU" b="1">
                <a:solidFill>
                  <a:schemeClr val="tx1"/>
                </a:solidFill>
              </a:rPr>
              <a:t>Леонардо Комениус</a:t>
            </a:r>
          </a:p>
        </p:txBody>
      </p:sp>
      <p:sp>
        <p:nvSpPr>
          <p:cNvPr id="7" name="Овал 6"/>
          <p:cNvSpPr/>
          <p:nvPr/>
        </p:nvSpPr>
        <p:spPr>
          <a:xfrm>
            <a:off x="2917825" y="2909888"/>
            <a:ext cx="3252788" cy="2395537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>
                <a:solidFill>
                  <a:schemeClr val="tx1"/>
                </a:solidFill>
              </a:rPr>
              <a:t>Международные программы высшего образования:</a:t>
            </a:r>
          </a:p>
          <a:p>
            <a:pPr algn="ctr">
              <a:defRPr/>
            </a:pPr>
            <a:r>
              <a:rPr lang="ru-RU" sz="1600" b="1">
                <a:solidFill>
                  <a:schemeClr val="tx1"/>
                </a:solidFill>
              </a:rPr>
              <a:t>Эразмус Мундус,</a:t>
            </a:r>
          </a:p>
          <a:p>
            <a:pPr algn="ctr">
              <a:defRPr/>
            </a:pPr>
            <a:r>
              <a:rPr lang="ru-RU" sz="1600" b="1">
                <a:solidFill>
                  <a:schemeClr val="bg1"/>
                </a:solidFill>
              </a:rPr>
              <a:t>Темпус,</a:t>
            </a:r>
            <a:endParaRPr lang="uk-UA" sz="1600" b="1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n-US" sz="1600" b="1">
                <a:solidFill>
                  <a:schemeClr val="bg1"/>
                </a:solidFill>
              </a:rPr>
              <a:t>Alfa</a:t>
            </a:r>
            <a:r>
              <a:rPr lang="ru-RU" sz="1600" b="1">
                <a:solidFill>
                  <a:schemeClr val="bg1"/>
                </a:solidFill>
              </a:rPr>
              <a:t>,</a:t>
            </a:r>
            <a:r>
              <a:rPr lang="en-US" sz="1600" b="1">
                <a:solidFill>
                  <a:schemeClr val="bg1"/>
                </a:solidFill>
              </a:rPr>
              <a:t> Edulink,</a:t>
            </a:r>
          </a:p>
          <a:p>
            <a:pPr algn="ctr">
              <a:defRPr/>
            </a:pPr>
            <a:r>
              <a:rPr lang="ru-RU" sz="1600" b="1">
                <a:solidFill>
                  <a:schemeClr val="tx1"/>
                </a:solidFill>
              </a:rPr>
              <a:t> двусторонние программы</a:t>
            </a:r>
            <a:endParaRPr lang="uk-UA" sz="1600" b="1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432175" y="5251450"/>
            <a:ext cx="1990725" cy="160655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>
                <a:solidFill>
                  <a:schemeClr val="tx1"/>
                </a:solidFill>
              </a:rPr>
              <a:t>Программа «Молодежь в действии»</a:t>
            </a:r>
            <a:endParaRPr lang="uk-UA" sz="1400" b="1">
              <a:solidFill>
                <a:schemeClr val="tx1"/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5421313" y="4749800"/>
            <a:ext cx="1328737" cy="893763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10" name="Прямоугольник 9"/>
          <p:cNvSpPr/>
          <p:nvPr/>
        </p:nvSpPr>
        <p:spPr>
          <a:xfrm>
            <a:off x="7000875" y="3016250"/>
            <a:ext cx="5011738" cy="23606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>
                <a:solidFill>
                  <a:srgbClr val="0000FF"/>
                </a:solidFill>
              </a:rPr>
              <a:t>Эразмус+</a:t>
            </a:r>
          </a:p>
          <a:p>
            <a:pPr algn="ctr">
              <a:defRPr/>
            </a:pPr>
            <a:endParaRPr lang="ru-RU" sz="2400">
              <a:solidFill>
                <a:schemeClr val="bg1"/>
              </a:solidFill>
            </a:endParaRPr>
          </a:p>
          <a:p>
            <a:pPr algn="ctr">
              <a:defRPr/>
            </a:pPr>
            <a:endParaRPr lang="ru-RU" sz="2400">
              <a:solidFill>
                <a:schemeClr val="bg1"/>
              </a:solidFill>
            </a:endParaRPr>
          </a:p>
          <a:p>
            <a:pPr algn="ctr">
              <a:defRPr/>
            </a:pPr>
            <a:endParaRPr lang="ru-RU" sz="2400">
              <a:solidFill>
                <a:schemeClr val="bg1"/>
              </a:solidFill>
            </a:endParaRPr>
          </a:p>
          <a:p>
            <a:pPr algn="ctr">
              <a:defRPr/>
            </a:pPr>
            <a:endParaRPr lang="ru-RU" sz="2400">
              <a:solidFill>
                <a:schemeClr val="bg1"/>
              </a:solidFill>
            </a:endParaRPr>
          </a:p>
          <a:p>
            <a:pPr algn="ctr">
              <a:defRPr/>
            </a:pPr>
            <a:endParaRPr lang="uk-UA" sz="2400">
              <a:solidFill>
                <a:schemeClr val="bg1"/>
              </a:solidFill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6759575" y="3756025"/>
          <a:ext cx="5249863" cy="1620838"/>
        </p:xfrm>
        <a:graphic>
          <a:graphicData uri="http://schemas.openxmlformats.org/drawingml/2006/table">
            <a:tbl>
              <a:tblPr/>
              <a:tblGrid>
                <a:gridCol w="1631950"/>
                <a:gridCol w="1935163"/>
                <a:gridCol w="1682750"/>
              </a:tblGrid>
              <a:tr h="1620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1.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Мобильность обучения</a:t>
                      </a:r>
                      <a:endParaRPr kumimoji="0" lang="uk-U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EAEA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2.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Проекты сотрудничества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EAEA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3.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Поддержка политики</a:t>
                      </a:r>
                      <a:endParaRPr kumimoji="0" lang="uk-U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EAEAE"/>
                    </a:solidFill>
                  </a:tcPr>
                </a:tc>
              </a:tr>
            </a:tbl>
          </a:graphicData>
        </a:graphic>
      </p:graphicFrame>
      <p:sp>
        <p:nvSpPr>
          <p:cNvPr id="18451" name="TextBox 11"/>
          <p:cNvSpPr txBox="1">
            <a:spLocks noChangeArrowheads="1"/>
          </p:cNvSpPr>
          <p:nvPr/>
        </p:nvSpPr>
        <p:spPr bwMode="auto">
          <a:xfrm>
            <a:off x="8796338" y="5614988"/>
            <a:ext cx="3216275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>
                <a:latin typeface="Century Gothic" pitchFamily="34" charset="0"/>
              </a:rPr>
              <a:t>Специальная деятельность:</a:t>
            </a:r>
          </a:p>
          <a:p>
            <a:pPr>
              <a:buFont typeface="Arial" charset="0"/>
              <a:buChar char="•"/>
            </a:pPr>
            <a:r>
              <a:rPr lang="ru-RU" sz="1600" b="1">
                <a:latin typeface="Century Gothic" pitchFamily="34" charset="0"/>
              </a:rPr>
              <a:t>Жан Моне</a:t>
            </a:r>
          </a:p>
          <a:p>
            <a:pPr>
              <a:buFont typeface="Arial" charset="0"/>
              <a:buChar char="•"/>
            </a:pPr>
            <a:r>
              <a:rPr lang="ru-RU" sz="1600" b="1">
                <a:latin typeface="Century Gothic" pitchFamily="34" charset="0"/>
              </a:rPr>
              <a:t>Спорт</a:t>
            </a:r>
          </a:p>
          <a:p>
            <a:endParaRPr lang="uk-UA" sz="1600" b="1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60463" y="2254250"/>
            <a:ext cx="4418012" cy="3175000"/>
          </a:xfrm>
        </p:spPr>
        <p:txBody>
          <a:bodyPr/>
          <a:lstStyle/>
          <a:p>
            <a:pPr algn="ctr" eaLnBrk="1" hangingPunct="1"/>
            <a:r>
              <a:rPr lang="ru-RU" b="1" smtClean="0">
                <a:solidFill>
                  <a:srgbClr val="0000FF"/>
                </a:solidFill>
              </a:rPr>
              <a:t>Страны</a:t>
            </a:r>
            <a:br>
              <a:rPr lang="ru-RU" b="1" smtClean="0">
                <a:solidFill>
                  <a:srgbClr val="0000FF"/>
                </a:solidFill>
              </a:rPr>
            </a:br>
            <a:r>
              <a:rPr lang="ru-RU" smtClean="0">
                <a:solidFill>
                  <a:srgbClr val="0000FF"/>
                </a:solidFill>
              </a:rPr>
              <a:t/>
            </a:r>
            <a:br>
              <a:rPr lang="ru-RU" smtClean="0">
                <a:solidFill>
                  <a:srgbClr val="0000FF"/>
                </a:solidFill>
              </a:rPr>
            </a:br>
            <a:r>
              <a:rPr lang="ru-RU" sz="3200" b="1" smtClean="0">
                <a:solidFill>
                  <a:srgbClr val="0000FF"/>
                </a:solidFill>
              </a:rPr>
              <a:t>28 стран Евросоюза</a:t>
            </a:r>
            <a:r>
              <a:rPr lang="ru-RU" smtClean="0"/>
              <a:t/>
            </a:r>
            <a:br>
              <a:rPr lang="ru-RU" smtClean="0"/>
            </a:br>
            <a:endParaRPr lang="uk-UA" smtClean="0"/>
          </a:p>
        </p:txBody>
      </p:sp>
      <p:sp>
        <p:nvSpPr>
          <p:cNvPr id="40962" name="Объект 2"/>
          <p:cNvSpPr>
            <a:spLocks noGrp="1"/>
          </p:cNvSpPr>
          <p:nvPr>
            <p:ph idx="4294967295"/>
          </p:nvPr>
        </p:nvSpPr>
        <p:spPr>
          <a:xfrm>
            <a:off x="6164263" y="2254250"/>
            <a:ext cx="5599112" cy="4168775"/>
          </a:xfrm>
        </p:spPr>
        <p:txBody>
          <a:bodyPr/>
          <a:lstStyle/>
          <a:p>
            <a:pPr eaLnBrk="1" hangingPunct="1"/>
            <a:r>
              <a:rPr lang="ru-RU" sz="2000" smtClean="0">
                <a:solidFill>
                  <a:srgbClr val="0000FF"/>
                </a:solidFill>
              </a:rPr>
              <a:t>28 государств-членов ЕС</a:t>
            </a:r>
          </a:p>
          <a:p>
            <a:pPr eaLnBrk="1" hangingPunct="1"/>
            <a:r>
              <a:rPr lang="ru-RU" sz="2000" smtClean="0">
                <a:solidFill>
                  <a:srgbClr val="0000FF"/>
                </a:solidFill>
              </a:rPr>
              <a:t>Страны-кандидаты с </a:t>
            </a:r>
            <a:r>
              <a:rPr lang="ru-RU" sz="2000" b="1" smtClean="0">
                <a:solidFill>
                  <a:srgbClr val="0000FF"/>
                </a:solidFill>
              </a:rPr>
              <a:t>Национальным </a:t>
            </a:r>
            <a:r>
              <a:rPr lang="ru-RU" sz="2000" smtClean="0">
                <a:solidFill>
                  <a:srgbClr val="0000FF"/>
                </a:solidFill>
                <a:latin typeface="Arial" charset="0"/>
              </a:rPr>
              <a:t>Агентством</a:t>
            </a:r>
            <a:r>
              <a:rPr lang="ru-RU" sz="2000" smtClean="0">
                <a:solidFill>
                  <a:srgbClr val="0000FF"/>
                </a:solidFill>
              </a:rPr>
              <a:t> </a:t>
            </a:r>
            <a:r>
              <a:rPr lang="ru-RU" smtClean="0">
                <a:solidFill>
                  <a:srgbClr val="0000FF"/>
                </a:solidFill>
              </a:rPr>
              <a:t>(Турция, </a:t>
            </a:r>
            <a:r>
              <a:rPr lang="uk-UA" smtClean="0">
                <a:solidFill>
                  <a:srgbClr val="0000FF"/>
                </a:solidFill>
              </a:rPr>
              <a:t>Социалистическая Федеративная Республика Югославия</a:t>
            </a:r>
            <a:r>
              <a:rPr lang="ru-RU" smtClean="0">
                <a:solidFill>
                  <a:srgbClr val="0000FF"/>
                </a:solidFill>
              </a:rPr>
              <a:t>)</a:t>
            </a:r>
          </a:p>
          <a:p>
            <a:pPr eaLnBrk="1" hangingPunct="1"/>
            <a:r>
              <a:rPr lang="ru-RU" sz="2000" smtClean="0">
                <a:solidFill>
                  <a:srgbClr val="0000FF"/>
                </a:solidFill>
              </a:rPr>
              <a:t>Исландия, Лихтенштейн, Норвегия, Швейцария </a:t>
            </a:r>
            <a:endParaRPr lang="en-US" sz="2000" smtClean="0">
              <a:solidFill>
                <a:srgbClr val="0000FF"/>
              </a:solidFill>
            </a:endParaRPr>
          </a:p>
          <a:p>
            <a:pPr eaLnBrk="1" hangingPunct="1"/>
            <a:endParaRPr lang="en-US" sz="2000" smtClean="0">
              <a:solidFill>
                <a:srgbClr val="0000FF"/>
              </a:solidFill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ru-RU" sz="2400" b="1" smtClean="0">
                <a:solidFill>
                  <a:srgbClr val="0000FF"/>
                </a:solidFill>
              </a:rPr>
              <a:t>34 Страны-участницы</a:t>
            </a:r>
          </a:p>
          <a:p>
            <a:pPr eaLnBrk="1" hangingPunct="1">
              <a:buFont typeface="Wingdings 3" pitchFamily="18" charset="2"/>
              <a:buNone/>
            </a:pPr>
            <a:endParaRPr lang="uk-UA" smtClean="0">
              <a:solidFill>
                <a:srgbClr val="0000FF"/>
              </a:solidFill>
            </a:endParaRPr>
          </a:p>
        </p:txBody>
      </p:sp>
      <p:pic>
        <p:nvPicPr>
          <p:cNvPr id="4096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339850" y="1895475"/>
            <a:ext cx="4652963" cy="4467225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0000FF"/>
                </a:solidFill>
              </a:rPr>
              <a:t>Страны-получатели</a:t>
            </a:r>
            <a:br>
              <a:rPr lang="ru-RU" sz="3200" b="1" smtClean="0">
                <a:solidFill>
                  <a:srgbClr val="0000FF"/>
                </a:solidFill>
              </a:rPr>
            </a:br>
            <a:r>
              <a:rPr lang="ru-RU" sz="3200" b="1" smtClean="0">
                <a:solidFill>
                  <a:srgbClr val="0000FF"/>
                </a:solidFill>
              </a:rPr>
              <a:t>27 стран-партнеров</a:t>
            </a:r>
            <a:r>
              <a:rPr lang="ru-RU" smtClean="0">
                <a:solidFill>
                  <a:srgbClr val="0000FF"/>
                </a:solidFill>
              </a:rPr>
              <a:t/>
            </a:r>
            <a:br>
              <a:rPr lang="ru-RU" smtClean="0">
                <a:solidFill>
                  <a:srgbClr val="0000FF"/>
                </a:solidFill>
              </a:rPr>
            </a:br>
            <a:r>
              <a:rPr lang="ru-RU" smtClean="0">
                <a:solidFill>
                  <a:srgbClr val="0000FF"/>
                </a:solidFill>
              </a:rPr>
              <a:t/>
            </a:r>
            <a:br>
              <a:rPr lang="ru-RU" smtClean="0">
                <a:solidFill>
                  <a:srgbClr val="0000FF"/>
                </a:solidFill>
              </a:rPr>
            </a:br>
            <a:r>
              <a:rPr lang="ru-RU" smtClean="0">
                <a:solidFill>
                  <a:srgbClr val="0000FF"/>
                </a:solidFill>
              </a:rPr>
              <a:t/>
            </a:r>
            <a:br>
              <a:rPr lang="ru-RU" smtClean="0">
                <a:solidFill>
                  <a:srgbClr val="0000FF"/>
                </a:solidFill>
              </a:rPr>
            </a:br>
            <a:r>
              <a:rPr lang="ru-RU" smtClean="0">
                <a:solidFill>
                  <a:srgbClr val="0000FF"/>
                </a:solidFill>
              </a:rPr>
              <a:t/>
            </a:r>
            <a:br>
              <a:rPr lang="ru-RU" smtClean="0">
                <a:solidFill>
                  <a:srgbClr val="0000FF"/>
                </a:solidFill>
              </a:rPr>
            </a:br>
            <a:r>
              <a:rPr lang="ru-RU" smtClean="0">
                <a:solidFill>
                  <a:srgbClr val="0000FF"/>
                </a:solidFill>
              </a:rPr>
              <a:t/>
            </a:r>
            <a:br>
              <a:rPr lang="ru-RU" smtClean="0">
                <a:solidFill>
                  <a:srgbClr val="0000FF"/>
                </a:solidFill>
              </a:rPr>
            </a:br>
            <a:r>
              <a:rPr lang="ru-RU" smtClean="0">
                <a:solidFill>
                  <a:srgbClr val="0000FF"/>
                </a:solidFill>
              </a:rPr>
              <a:t/>
            </a:r>
            <a:br>
              <a:rPr lang="ru-RU" smtClean="0">
                <a:solidFill>
                  <a:srgbClr val="0000FF"/>
                </a:solidFill>
              </a:rPr>
            </a:br>
            <a:r>
              <a:rPr lang="ru-RU" sz="1600" smtClean="0">
                <a:solidFill>
                  <a:srgbClr val="0000FF"/>
                </a:solidFill>
              </a:rPr>
              <a:t>*Иран, Ирак, Йемен</a:t>
            </a:r>
            <a:endParaRPr lang="uk-UA" sz="1600" smtClean="0">
              <a:solidFill>
                <a:srgbClr val="0000FF"/>
              </a:solidFill>
            </a:endParaRPr>
          </a:p>
        </p:txBody>
      </p:sp>
      <p:sp>
        <p:nvSpPr>
          <p:cNvPr id="41986" name="Объект 2"/>
          <p:cNvSpPr>
            <a:spLocks noGrp="1"/>
          </p:cNvSpPr>
          <p:nvPr>
            <p:ph idx="4294967295"/>
          </p:nvPr>
        </p:nvSpPr>
        <p:spPr>
          <a:xfrm>
            <a:off x="5992813" y="1895475"/>
            <a:ext cx="5853112" cy="4267200"/>
          </a:xfrm>
        </p:spPr>
        <p:txBody>
          <a:bodyPr/>
          <a:lstStyle/>
          <a:p>
            <a:pPr eaLnBrk="1" hangingPunct="1"/>
            <a:r>
              <a:rPr lang="ru-RU" sz="2000" smtClean="0">
                <a:solidFill>
                  <a:srgbClr val="0000FF"/>
                </a:solidFill>
              </a:rPr>
              <a:t>Соседние страны</a:t>
            </a:r>
          </a:p>
          <a:p>
            <a:pPr eaLnBrk="1" hangingPunct="1"/>
            <a:r>
              <a:rPr lang="ru-RU" sz="2000" smtClean="0">
                <a:solidFill>
                  <a:srgbClr val="0000FF"/>
                </a:solidFill>
              </a:rPr>
              <a:t>Западные Балканы</a:t>
            </a:r>
          </a:p>
          <a:p>
            <a:pPr eaLnBrk="1" hangingPunct="1"/>
            <a:r>
              <a:rPr lang="ru-RU" sz="2000" smtClean="0">
                <a:solidFill>
                  <a:srgbClr val="0000FF"/>
                </a:solidFill>
              </a:rPr>
              <a:t>Азия и Средняя Азия</a:t>
            </a:r>
          </a:p>
          <a:p>
            <a:pPr eaLnBrk="1" hangingPunct="1"/>
            <a:r>
              <a:rPr lang="ru-RU" sz="2000" smtClean="0">
                <a:solidFill>
                  <a:srgbClr val="0000FF"/>
                </a:solidFill>
              </a:rPr>
              <a:t>Средний Восток и ЮАР</a:t>
            </a:r>
          </a:p>
          <a:p>
            <a:pPr eaLnBrk="1" hangingPunct="1"/>
            <a:r>
              <a:rPr lang="ru-RU" sz="2000" smtClean="0">
                <a:solidFill>
                  <a:srgbClr val="0000FF"/>
                </a:solidFill>
              </a:rPr>
              <a:t>Латинская Америка</a:t>
            </a:r>
          </a:p>
          <a:p>
            <a:pPr eaLnBrk="1" hangingPunct="1"/>
            <a:r>
              <a:rPr lang="ru-RU" sz="2000" smtClean="0">
                <a:solidFill>
                  <a:srgbClr val="0000FF"/>
                </a:solidFill>
              </a:rPr>
              <a:t>Страны АКТ</a:t>
            </a:r>
          </a:p>
          <a:p>
            <a:pPr eaLnBrk="1" hangingPunct="1"/>
            <a:endParaRPr lang="ru-RU" smtClean="0">
              <a:solidFill>
                <a:srgbClr val="0000FF"/>
              </a:solidFill>
            </a:endParaRPr>
          </a:p>
          <a:p>
            <a:pPr algn="ctr" eaLnBrk="1" hangingPunct="1">
              <a:buFont typeface="Wingdings 3" pitchFamily="18" charset="2"/>
              <a:buNone/>
            </a:pPr>
            <a:r>
              <a:rPr lang="ru-RU" sz="3600" b="1" smtClean="0">
                <a:solidFill>
                  <a:srgbClr val="0000FF"/>
                </a:solidFill>
              </a:rPr>
              <a:t>Около 150 стран-партнеров</a:t>
            </a:r>
            <a:endParaRPr lang="uk-UA" sz="3600" b="1" smtClean="0">
              <a:solidFill>
                <a:srgbClr val="0000FF"/>
              </a:solidFill>
            </a:endParaRPr>
          </a:p>
        </p:txBody>
      </p:sp>
      <p:sp>
        <p:nvSpPr>
          <p:cNvPr id="4" name="Стрелка вправо 3"/>
          <p:cNvSpPr>
            <a:spLocks noChangeArrowheads="1"/>
          </p:cNvSpPr>
          <p:nvPr/>
        </p:nvSpPr>
        <p:spPr bwMode="auto">
          <a:xfrm rot="2041977" flipV="1">
            <a:off x="3492500" y="4106863"/>
            <a:ext cx="3095625" cy="312737"/>
          </a:xfrm>
          <a:prstGeom prst="rightArrow">
            <a:avLst>
              <a:gd name="adj1" fmla="val 50000"/>
              <a:gd name="adj2" fmla="val 149806"/>
            </a:avLst>
          </a:prstGeom>
          <a:gradFill rotWithShape="1">
            <a:gsLst>
              <a:gs pos="0">
                <a:srgbClr val="1B1B1B"/>
              </a:gs>
              <a:gs pos="50000">
                <a:srgbClr val="2B2B2B"/>
              </a:gs>
              <a:gs pos="100000">
                <a:srgbClr val="353535"/>
              </a:gs>
            </a:gsLst>
            <a:lin ang="0" scaled="1"/>
          </a:gradFill>
          <a:ln w="15875" cap="rnd" algn="ctr">
            <a:solidFill>
              <a:srgbClr val="242424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uk-UA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4198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Заголовок 1"/>
          <p:cNvSpPr txBox="1">
            <a:spLocks/>
          </p:cNvSpPr>
          <p:nvPr/>
        </p:nvSpPr>
        <p:spPr bwMode="auto">
          <a:xfrm>
            <a:off x="1524000" y="1773238"/>
            <a:ext cx="3775075" cy="467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3200" b="1">
                <a:solidFill>
                  <a:srgbClr val="0000FF"/>
                </a:solidFill>
                <a:latin typeface="Century Gothic" pitchFamily="34" charset="0"/>
              </a:rPr>
              <a:t>Категории проектов</a:t>
            </a:r>
          </a:p>
          <a:p>
            <a:endParaRPr lang="ru-RU" sz="3200" b="1">
              <a:solidFill>
                <a:srgbClr val="0000FF"/>
              </a:solidFill>
              <a:latin typeface="Century Gothic" pitchFamily="34" charset="0"/>
            </a:endParaRPr>
          </a:p>
          <a:p>
            <a:endParaRPr lang="ru-RU" sz="3200" b="1">
              <a:solidFill>
                <a:srgbClr val="262626"/>
              </a:solidFill>
              <a:latin typeface="Century Gothic" pitchFamily="34" charset="0"/>
            </a:endParaRPr>
          </a:p>
          <a:p>
            <a:pPr algn="ctr"/>
            <a:r>
              <a:rPr lang="ru-RU" sz="2800" b="1">
                <a:solidFill>
                  <a:srgbClr val="0000FF"/>
                </a:solidFill>
                <a:latin typeface="Century Gothic" pitchFamily="34" charset="0"/>
              </a:rPr>
              <a:t>Совместные проекты и</a:t>
            </a:r>
            <a:r>
              <a:rPr lang="en-US" sz="2800" b="1">
                <a:solidFill>
                  <a:srgbClr val="0000FF"/>
                </a:solidFill>
                <a:latin typeface="Century Gothic" pitchFamily="34" charset="0"/>
              </a:rPr>
              <a:t> </a:t>
            </a:r>
            <a:r>
              <a:rPr lang="ru-RU" sz="2800" b="1">
                <a:solidFill>
                  <a:srgbClr val="0000FF"/>
                </a:solidFill>
                <a:latin typeface="Century Gothic" pitchFamily="34" charset="0"/>
              </a:rPr>
              <a:t>Структурные меры</a:t>
            </a:r>
            <a:endParaRPr lang="uk-UA" sz="2800" b="1">
              <a:solidFill>
                <a:srgbClr val="0000FF"/>
              </a:solidFill>
              <a:latin typeface="Century Gothic" pitchFamily="34" charset="0"/>
            </a:endParaRPr>
          </a:p>
        </p:txBody>
      </p:sp>
      <p:sp>
        <p:nvSpPr>
          <p:cNvPr id="43010" name="Объект 2"/>
          <p:cNvSpPr txBox="1">
            <a:spLocks/>
          </p:cNvSpPr>
          <p:nvPr/>
        </p:nvSpPr>
        <p:spPr bwMode="auto">
          <a:xfrm>
            <a:off x="0" y="836613"/>
            <a:ext cx="5853113" cy="620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</a:pPr>
            <a:endParaRPr lang="ru-RU" sz="3600" b="1">
              <a:solidFill>
                <a:srgbClr val="404040"/>
              </a:solidFill>
              <a:latin typeface="Century Gothic" pitchFamily="34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2292350" y="5399088"/>
            <a:ext cx="2116138" cy="374650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43012" name="Объект 2"/>
          <p:cNvSpPr txBox="1">
            <a:spLocks/>
          </p:cNvSpPr>
          <p:nvPr/>
        </p:nvSpPr>
        <p:spPr bwMode="auto">
          <a:xfrm>
            <a:off x="5853113" y="1662113"/>
            <a:ext cx="5853112" cy="485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</a:pPr>
            <a:r>
              <a:rPr lang="ru-RU" sz="2000" b="1">
                <a:solidFill>
                  <a:srgbClr val="0000FF"/>
                </a:solidFill>
                <a:latin typeface="Century Gothic" pitchFamily="34" charset="0"/>
              </a:rPr>
              <a:t>Совместные Проекты </a:t>
            </a:r>
            <a:r>
              <a:rPr lang="ru-RU" sz="2000">
                <a:solidFill>
                  <a:srgbClr val="0000FF"/>
                </a:solidFill>
                <a:latin typeface="Century Gothic" pitchFamily="34" charset="0"/>
              </a:rPr>
              <a:t>с целью воздействия на учреждения: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FontTx/>
              <a:buChar char="-"/>
            </a:pPr>
            <a:r>
              <a:rPr lang="ru-RU" sz="2000">
                <a:solidFill>
                  <a:srgbClr val="0000FF"/>
                </a:solidFill>
                <a:latin typeface="Century Gothic" pitchFamily="34" charset="0"/>
              </a:rPr>
              <a:t>Разработка учебной программы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FontTx/>
              <a:buChar char="-"/>
            </a:pPr>
            <a:r>
              <a:rPr lang="ru-RU" sz="2000">
                <a:solidFill>
                  <a:srgbClr val="0000FF"/>
                </a:solidFill>
                <a:latin typeface="Century Gothic" pitchFamily="34" charset="0"/>
              </a:rPr>
              <a:t>Модернизация управления и руководства вузами 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FontTx/>
              <a:buChar char="-"/>
            </a:pPr>
            <a:r>
              <a:rPr lang="ru-RU" sz="2000">
                <a:solidFill>
                  <a:srgbClr val="0000FF"/>
                </a:solidFill>
                <a:latin typeface="Century Gothic" pitchFamily="34" charset="0"/>
              </a:rPr>
              <a:t>Связи между вузами и общественностью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</a:pPr>
            <a:r>
              <a:rPr lang="ru-RU" sz="2000" b="1">
                <a:solidFill>
                  <a:srgbClr val="0000FF"/>
                </a:solidFill>
                <a:latin typeface="Century Gothic" pitchFamily="34" charset="0"/>
              </a:rPr>
              <a:t>Структурные проекты </a:t>
            </a:r>
            <a:r>
              <a:rPr lang="ru-RU" sz="2000">
                <a:solidFill>
                  <a:srgbClr val="0000FF"/>
                </a:solidFill>
                <a:latin typeface="Century Gothic" pitchFamily="34" charset="0"/>
              </a:rPr>
              <a:t>с целью воздействия на системы: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FontTx/>
              <a:buChar char="-"/>
            </a:pPr>
            <a:r>
              <a:rPr lang="ru-RU" sz="2000">
                <a:solidFill>
                  <a:srgbClr val="0000FF"/>
                </a:solidFill>
                <a:latin typeface="Century Gothic" pitchFamily="34" charset="0"/>
              </a:rPr>
              <a:t>Модернизация политики, руководства и управления деятельностью</a:t>
            </a:r>
            <a:r>
              <a:rPr lang="en-US" sz="2000">
                <a:solidFill>
                  <a:srgbClr val="0000FF"/>
                </a:solidFill>
                <a:latin typeface="Century Gothic" pitchFamily="34" charset="0"/>
              </a:rPr>
              <a:t> </a:t>
            </a:r>
            <a:r>
              <a:rPr lang="ru-RU" sz="2000">
                <a:solidFill>
                  <a:srgbClr val="0000FF"/>
                </a:solidFill>
                <a:latin typeface="Century Gothic" pitchFamily="34" charset="0"/>
              </a:rPr>
              <a:t>систем высшего образования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FontTx/>
              <a:buChar char="-"/>
            </a:pPr>
            <a:r>
              <a:rPr lang="ru-RU" sz="2000">
                <a:solidFill>
                  <a:srgbClr val="0000FF"/>
                </a:solidFill>
                <a:latin typeface="Century Gothic" pitchFamily="34" charset="0"/>
              </a:rPr>
              <a:t>Связи между системами высшего образования и общественностью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FontTx/>
              <a:buChar char="-"/>
            </a:pPr>
            <a:endParaRPr lang="uk-UA" sz="2400">
              <a:solidFill>
                <a:srgbClr val="0000FF"/>
              </a:solidFill>
              <a:latin typeface="Century Gothic" pitchFamily="34" charset="0"/>
            </a:endParaRPr>
          </a:p>
        </p:txBody>
      </p:sp>
      <p:pic>
        <p:nvPicPr>
          <p:cNvPr id="430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Объект 2"/>
          <p:cNvSpPr>
            <a:spLocks noGrp="1"/>
          </p:cNvSpPr>
          <p:nvPr>
            <p:ph idx="4294967295"/>
          </p:nvPr>
        </p:nvSpPr>
        <p:spPr>
          <a:xfrm>
            <a:off x="5387975" y="1784350"/>
            <a:ext cx="6521450" cy="5200650"/>
          </a:xfrm>
        </p:spPr>
        <p:txBody>
          <a:bodyPr anchor="ctr"/>
          <a:lstStyle/>
          <a:p>
            <a:pPr marL="0" indent="0" eaLnBrk="1" hangingPunct="1">
              <a:lnSpc>
                <a:spcPct val="90000"/>
              </a:lnSpc>
              <a:buFont typeface="Wingdings 3" pitchFamily="18" charset="2"/>
              <a:buNone/>
            </a:pPr>
            <a:endParaRPr lang="ru-RU" sz="1900" b="1" smtClean="0"/>
          </a:p>
          <a:p>
            <a:pPr marL="0" indent="0" eaLnBrk="1" hangingPunct="1">
              <a:lnSpc>
                <a:spcPct val="90000"/>
              </a:lnSpc>
              <a:buFont typeface="Wingdings 3" pitchFamily="18" charset="2"/>
              <a:buNone/>
            </a:pPr>
            <a:endParaRPr lang="ru-RU" sz="1900" b="1" smtClean="0"/>
          </a:p>
          <a:p>
            <a:pPr marL="0" indent="0" eaLnBrk="1" hangingPunct="1">
              <a:lnSpc>
                <a:spcPct val="90000"/>
              </a:lnSpc>
              <a:buFont typeface="Wingdings 3" pitchFamily="18" charset="2"/>
              <a:buNone/>
            </a:pPr>
            <a:endParaRPr lang="ru-RU" sz="1900" b="1" smtClean="0"/>
          </a:p>
          <a:p>
            <a:pPr marL="0" indent="0" eaLnBrk="1" hangingPunct="1">
              <a:lnSpc>
                <a:spcPct val="90000"/>
              </a:lnSpc>
              <a:buFont typeface="Wingdings 3" pitchFamily="18" charset="2"/>
              <a:buNone/>
            </a:pPr>
            <a:endParaRPr lang="ru-RU" sz="1900" b="1" smtClean="0"/>
          </a:p>
          <a:p>
            <a:pPr marL="0" indent="0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sz="2400" b="1" smtClean="0">
                <a:solidFill>
                  <a:srgbClr val="0000FF"/>
                </a:solidFill>
              </a:rPr>
              <a:t>Специальный </a:t>
            </a:r>
            <a:r>
              <a:rPr lang="ru-RU" sz="2400" b="1" smtClean="0">
                <a:solidFill>
                  <a:srgbClr val="0000FF"/>
                </a:solidFill>
                <a:latin typeface="Arial" charset="0"/>
              </a:rPr>
              <a:t>К</a:t>
            </a:r>
            <a:r>
              <a:rPr lang="ru-RU" sz="2400" b="1" smtClean="0">
                <a:solidFill>
                  <a:srgbClr val="0000FF"/>
                </a:solidFill>
              </a:rPr>
              <a:t>омпонент </a:t>
            </a:r>
            <a:r>
              <a:rPr lang="ru-RU" sz="2400" b="1" smtClean="0">
                <a:solidFill>
                  <a:srgbClr val="0000FF"/>
                </a:solidFill>
                <a:latin typeface="Arial" charset="0"/>
              </a:rPr>
              <a:t>М</a:t>
            </a:r>
            <a:r>
              <a:rPr lang="ru-RU" sz="2400" b="1" smtClean="0">
                <a:solidFill>
                  <a:srgbClr val="0000FF"/>
                </a:solidFill>
              </a:rPr>
              <a:t>обильности: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sz="1900" smtClean="0">
                <a:solidFill>
                  <a:srgbClr val="0000FF"/>
                </a:solidFill>
              </a:rPr>
              <a:t> </a:t>
            </a:r>
            <a:r>
              <a:rPr lang="ru-RU" sz="1900" smtClean="0">
                <a:solidFill>
                  <a:srgbClr val="0000FF"/>
                </a:solidFill>
              </a:rPr>
              <a:t>Для соседних стран + Западных Балкан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sz="1900" smtClean="0">
                <a:solidFill>
                  <a:srgbClr val="0000FF"/>
                </a:solidFill>
              </a:rPr>
              <a:t> </a:t>
            </a:r>
            <a:r>
              <a:rPr lang="ru-RU" sz="1900" smtClean="0">
                <a:solidFill>
                  <a:srgbClr val="0000FF"/>
                </a:solidFill>
              </a:rPr>
              <a:t>Свободный и открытый всем категориям проектов </a:t>
            </a:r>
            <a:r>
              <a:rPr lang="en-US" sz="1900" smtClean="0">
                <a:solidFill>
                  <a:srgbClr val="0000FF"/>
                </a:solidFill>
              </a:rPr>
              <a:t>(</a:t>
            </a:r>
            <a:r>
              <a:rPr lang="ru-RU" sz="1900" smtClean="0">
                <a:solidFill>
                  <a:srgbClr val="0000FF"/>
                </a:solidFill>
              </a:rPr>
              <a:t>совместные и структурные</a:t>
            </a:r>
            <a:r>
              <a:rPr lang="en-US" sz="1900" smtClean="0">
                <a:solidFill>
                  <a:srgbClr val="0000FF"/>
                </a:solidFill>
              </a:rPr>
              <a:t>)</a:t>
            </a:r>
            <a:endParaRPr lang="ru-RU" sz="1900" smtClean="0">
              <a:solidFill>
                <a:srgbClr val="0000FF"/>
              </a:solidFill>
            </a:endParaRPr>
          </a:p>
          <a:p>
            <a:pPr marL="0" indent="0" eaLnBrk="1" hangingPunct="1">
              <a:lnSpc>
                <a:spcPct val="90000"/>
              </a:lnSpc>
            </a:pPr>
            <a:r>
              <a:rPr lang="en-US" sz="1900" smtClean="0">
                <a:solidFill>
                  <a:srgbClr val="0000FF"/>
                </a:solidFill>
              </a:rPr>
              <a:t> </a:t>
            </a:r>
            <a:r>
              <a:rPr lang="ru-RU" sz="1900" smtClean="0">
                <a:solidFill>
                  <a:srgbClr val="0000FF"/>
                </a:solidFill>
              </a:rPr>
              <a:t>Инструментальные и интегрированные в проекты цели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sz="1900" smtClean="0">
                <a:solidFill>
                  <a:srgbClr val="0000FF"/>
                </a:solidFill>
              </a:rPr>
              <a:t> </a:t>
            </a:r>
            <a:r>
              <a:rPr lang="ru-RU" sz="1900" smtClean="0">
                <a:solidFill>
                  <a:srgbClr val="0000FF"/>
                </a:solidFill>
              </a:rPr>
              <a:t>Раздельный отбор проектов (не все выбранные проекты могут получить СКМ)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sz="1900" smtClean="0">
                <a:solidFill>
                  <a:srgbClr val="0000FF"/>
                </a:solidFill>
              </a:rPr>
              <a:t> </a:t>
            </a:r>
            <a:r>
              <a:rPr lang="ru-RU" sz="1900" smtClean="0">
                <a:solidFill>
                  <a:srgbClr val="0000FF"/>
                </a:solidFill>
              </a:rPr>
              <a:t>Отбор индивидуальных участников, осуществляемый консорциумом</a:t>
            </a:r>
          </a:p>
          <a:p>
            <a:pPr marL="0" indent="0" eaLnBrk="1" hangingPunct="1">
              <a:lnSpc>
                <a:spcPct val="90000"/>
              </a:lnSpc>
              <a:buFont typeface="Wingdings 3" pitchFamily="18" charset="2"/>
              <a:buNone/>
            </a:pPr>
            <a:endParaRPr lang="ru-RU" sz="1900" b="1" smtClean="0">
              <a:solidFill>
                <a:srgbClr val="0000FF"/>
              </a:solidFill>
            </a:endParaRPr>
          </a:p>
          <a:p>
            <a:pPr marL="0" indent="0" eaLnBrk="1" hangingPunct="1">
              <a:lnSpc>
                <a:spcPct val="90000"/>
              </a:lnSpc>
              <a:buFont typeface="Wingdings 3" pitchFamily="18" charset="2"/>
              <a:buNone/>
            </a:pPr>
            <a:endParaRPr lang="ru-RU" sz="1900" b="1" smtClean="0"/>
          </a:p>
          <a:p>
            <a:pPr marL="0" indent="0" eaLnBrk="1" hangingPunct="1">
              <a:lnSpc>
                <a:spcPct val="90000"/>
              </a:lnSpc>
              <a:buFont typeface="Wingdings 3" pitchFamily="18" charset="2"/>
              <a:buNone/>
            </a:pPr>
            <a:endParaRPr lang="ru-RU" sz="1900" b="1" smtClean="0"/>
          </a:p>
          <a:p>
            <a:pPr marL="0" indent="0" eaLnBrk="1" hangingPunct="1">
              <a:lnSpc>
                <a:spcPct val="90000"/>
              </a:lnSpc>
              <a:buFont typeface="Wingdings 3" pitchFamily="18" charset="2"/>
              <a:buNone/>
            </a:pPr>
            <a:endParaRPr lang="ru-RU" sz="1900" b="1" smtClean="0"/>
          </a:p>
          <a:p>
            <a:pPr marL="0" indent="0" eaLnBrk="1" hangingPunct="1">
              <a:lnSpc>
                <a:spcPct val="90000"/>
              </a:lnSpc>
              <a:buFont typeface="Wingdings 3" pitchFamily="18" charset="2"/>
              <a:buNone/>
            </a:pPr>
            <a:endParaRPr lang="ru-RU" sz="1900" b="1" smtClean="0"/>
          </a:p>
          <a:p>
            <a:pPr marL="0" indent="0" eaLnBrk="1" hangingPunct="1">
              <a:lnSpc>
                <a:spcPct val="90000"/>
              </a:lnSpc>
              <a:buFont typeface="Wingdings 3" pitchFamily="18" charset="2"/>
              <a:buNone/>
            </a:pPr>
            <a:endParaRPr lang="uk-UA" sz="1900" b="1" smtClean="0"/>
          </a:p>
        </p:txBody>
      </p:sp>
      <p:sp>
        <p:nvSpPr>
          <p:cNvPr id="5" name="Пятно 2 4"/>
          <p:cNvSpPr/>
          <p:nvPr/>
        </p:nvSpPr>
        <p:spPr>
          <a:xfrm>
            <a:off x="1277938" y="2852738"/>
            <a:ext cx="2379662" cy="1817687"/>
          </a:xfrm>
          <a:prstGeom prst="irregularSeal2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r>
              <a:rPr lang="ru-RU" b="1">
                <a:solidFill>
                  <a:schemeClr val="tx1"/>
                </a:solidFill>
              </a:rPr>
              <a:t>Новое</a:t>
            </a:r>
            <a:endParaRPr lang="uk-UA" b="1">
              <a:solidFill>
                <a:schemeClr val="tx1"/>
              </a:solidFill>
            </a:endParaRPr>
          </a:p>
        </p:txBody>
      </p:sp>
      <p:pic>
        <p:nvPicPr>
          <p:cNvPr id="4403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Объект 2"/>
          <p:cNvSpPr>
            <a:spLocks noGrp="1"/>
          </p:cNvSpPr>
          <p:nvPr>
            <p:ph idx="4294967295"/>
          </p:nvPr>
        </p:nvSpPr>
        <p:spPr>
          <a:xfrm>
            <a:off x="5816600" y="1773238"/>
            <a:ext cx="6272213" cy="5084762"/>
          </a:xfrm>
        </p:spPr>
        <p:txBody>
          <a:bodyPr anchor="ctr"/>
          <a:lstStyle/>
          <a:p>
            <a:pPr marL="0" indent="0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sz="2000" b="1" smtClean="0">
                <a:solidFill>
                  <a:srgbClr val="0000FF"/>
                </a:solidFill>
              </a:rPr>
              <a:t>Специальный </a:t>
            </a:r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К</a:t>
            </a:r>
            <a:r>
              <a:rPr lang="ru-RU" sz="2000" b="1" smtClean="0">
                <a:solidFill>
                  <a:srgbClr val="0000FF"/>
                </a:solidFill>
              </a:rPr>
              <a:t>омпонент </a:t>
            </a:r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М</a:t>
            </a:r>
            <a:r>
              <a:rPr lang="ru-RU" sz="2000" b="1" smtClean="0">
                <a:solidFill>
                  <a:srgbClr val="0000FF"/>
                </a:solidFill>
              </a:rPr>
              <a:t>обильности:</a:t>
            </a:r>
          </a:p>
          <a:p>
            <a:pPr marL="0" indent="0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b="1" smtClean="0">
                <a:solidFill>
                  <a:srgbClr val="0000FF"/>
                </a:solidFill>
              </a:rPr>
              <a:t>Задания и деятельность: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sz="1600" smtClean="0">
                <a:solidFill>
                  <a:srgbClr val="0000FF"/>
                </a:solidFill>
              </a:rPr>
              <a:t> </a:t>
            </a:r>
            <a:r>
              <a:rPr lang="ru-RU" sz="1600" smtClean="0">
                <a:solidFill>
                  <a:srgbClr val="0000FF"/>
                </a:solidFill>
              </a:rPr>
              <a:t>Студенты (учеба – от трех до 12 месяцев, практика – от 2 до 12 месяцев):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sz="1600" smtClean="0">
                <a:solidFill>
                  <a:srgbClr val="0000FF"/>
                </a:solidFill>
              </a:rPr>
              <a:t> </a:t>
            </a:r>
            <a:r>
              <a:rPr lang="ru-RU" sz="1600" smtClean="0">
                <a:solidFill>
                  <a:srgbClr val="0000FF"/>
                </a:solidFill>
              </a:rPr>
              <a:t>Персонал (академический и неакадемический) (от 5 дней до 2 месяцев) для учебных заданий и/или </a:t>
            </a:r>
            <a:r>
              <a:rPr lang="ru-RU" sz="1600" smtClean="0">
                <a:solidFill>
                  <a:srgbClr val="0000FF"/>
                </a:solidFill>
                <a:latin typeface="Arial" charset="0"/>
              </a:rPr>
              <a:t>на </a:t>
            </a:r>
            <a:r>
              <a:rPr lang="ru-RU" sz="1600" smtClean="0">
                <a:solidFill>
                  <a:srgbClr val="0000FF"/>
                </a:solidFill>
              </a:rPr>
              <a:t>период стажировки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sz="1600" smtClean="0">
                <a:solidFill>
                  <a:srgbClr val="0000FF"/>
                </a:solidFill>
              </a:rPr>
              <a:t> </a:t>
            </a:r>
            <a:r>
              <a:rPr lang="ru-RU" sz="1600" smtClean="0">
                <a:solidFill>
                  <a:srgbClr val="0000FF"/>
                </a:solidFill>
              </a:rPr>
              <a:t>Юг/Север, Юг/Юг, Север/Юг</a:t>
            </a:r>
          </a:p>
          <a:p>
            <a:pPr marL="0" indent="0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sz="2000" b="1" smtClean="0">
                <a:solidFill>
                  <a:srgbClr val="0000FF"/>
                </a:solidFill>
              </a:rPr>
              <a:t>Осуществление условий </a:t>
            </a:r>
            <a:r>
              <a:rPr lang="ru-RU" sz="1400" smtClean="0">
                <a:solidFill>
                  <a:srgbClr val="0000FF"/>
                </a:solidFill>
              </a:rPr>
              <a:t>(аналогично с Ключевым направлением 1/ Кредитная мобильность):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sz="1600" smtClean="0">
                <a:solidFill>
                  <a:srgbClr val="0000FF"/>
                </a:solidFill>
              </a:rPr>
              <a:t> </a:t>
            </a:r>
            <a:r>
              <a:rPr lang="ru-RU" sz="1600" smtClean="0">
                <a:solidFill>
                  <a:srgbClr val="0000FF"/>
                </a:solidFill>
              </a:rPr>
              <a:t>Обязательные межвузовские соглашения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sz="1600" smtClean="0">
                <a:solidFill>
                  <a:srgbClr val="0000FF"/>
                </a:solidFill>
              </a:rPr>
              <a:t> </a:t>
            </a:r>
            <a:r>
              <a:rPr lang="ru-RU" sz="1600" smtClean="0">
                <a:solidFill>
                  <a:srgbClr val="0000FF"/>
                </a:solidFill>
              </a:rPr>
              <a:t>Обязательные соглашения </a:t>
            </a:r>
            <a:r>
              <a:rPr lang="ru-RU" sz="1600" smtClean="0">
                <a:solidFill>
                  <a:srgbClr val="0000FF"/>
                </a:solidFill>
                <a:latin typeface="Arial" charset="0"/>
              </a:rPr>
              <a:t>на </a:t>
            </a:r>
            <a:r>
              <a:rPr lang="ru-RU" sz="1600" smtClean="0">
                <a:solidFill>
                  <a:srgbClr val="0000FF"/>
                </a:solidFill>
              </a:rPr>
              <a:t>обучени</a:t>
            </a:r>
            <a:r>
              <a:rPr lang="ru-RU" sz="1600" smtClean="0">
                <a:solidFill>
                  <a:srgbClr val="0000FF"/>
                </a:solidFill>
                <a:latin typeface="Arial" charset="0"/>
              </a:rPr>
              <a:t>е</a:t>
            </a:r>
            <a:r>
              <a:rPr lang="ru-RU" sz="1600" smtClean="0">
                <a:solidFill>
                  <a:srgbClr val="0000FF"/>
                </a:solidFill>
              </a:rPr>
              <a:t>/мобильност</a:t>
            </a:r>
            <a:r>
              <a:rPr lang="ru-RU" sz="1600" smtClean="0">
                <a:solidFill>
                  <a:srgbClr val="0000FF"/>
                </a:solidFill>
                <a:latin typeface="Arial" charset="0"/>
              </a:rPr>
              <a:t>ь</a:t>
            </a:r>
            <a:r>
              <a:rPr lang="ru-RU" sz="1600" smtClean="0">
                <a:solidFill>
                  <a:srgbClr val="0000FF"/>
                </a:solidFill>
              </a:rPr>
              <a:t> для студентов  и сотрудников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sz="1600" smtClean="0">
                <a:solidFill>
                  <a:srgbClr val="0000FF"/>
                </a:solidFill>
              </a:rPr>
              <a:t> </a:t>
            </a:r>
            <a:r>
              <a:rPr lang="ru-RU" sz="1600" smtClean="0">
                <a:solidFill>
                  <a:srgbClr val="0000FF"/>
                </a:solidFill>
              </a:rPr>
              <a:t>Обязательное освобождение от платы за обучение студентов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sz="1600" smtClean="0">
                <a:solidFill>
                  <a:srgbClr val="0000FF"/>
                </a:solidFill>
              </a:rPr>
              <a:t> </a:t>
            </a:r>
            <a:r>
              <a:rPr lang="ru-RU" sz="1600" smtClean="0">
                <a:solidFill>
                  <a:srgbClr val="0000FF"/>
                </a:solidFill>
              </a:rPr>
              <a:t>И др.</a:t>
            </a:r>
          </a:p>
          <a:p>
            <a:pPr marL="0" indent="0" eaLnBrk="1" hangingPunct="1">
              <a:lnSpc>
                <a:spcPct val="90000"/>
              </a:lnSpc>
            </a:pPr>
            <a:endParaRPr lang="uk-UA" smtClean="0">
              <a:solidFill>
                <a:srgbClr val="0000FF"/>
              </a:solidFill>
            </a:endParaRPr>
          </a:p>
        </p:txBody>
      </p:sp>
      <p:sp>
        <p:nvSpPr>
          <p:cNvPr id="5" name="Пятно 2 4"/>
          <p:cNvSpPr/>
          <p:nvPr/>
        </p:nvSpPr>
        <p:spPr>
          <a:xfrm>
            <a:off x="1322388" y="2478088"/>
            <a:ext cx="2379662" cy="1819275"/>
          </a:xfrm>
          <a:prstGeom prst="irregularSeal2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r>
              <a:rPr lang="ru-RU" b="1">
                <a:solidFill>
                  <a:schemeClr val="tx1"/>
                </a:solidFill>
              </a:rPr>
              <a:t>Новое</a:t>
            </a:r>
            <a:endParaRPr lang="uk-UA" b="1">
              <a:solidFill>
                <a:schemeClr val="tx1"/>
              </a:solidFill>
            </a:endParaRPr>
          </a:p>
        </p:txBody>
      </p:sp>
      <p:pic>
        <p:nvPicPr>
          <p:cNvPr id="4505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846388" y="1809750"/>
            <a:ext cx="6143625" cy="676275"/>
          </a:xfrm>
        </p:spPr>
        <p:txBody>
          <a:bodyPr/>
          <a:lstStyle/>
          <a:p>
            <a:pPr algn="ctr" eaLnBrk="1" hangingPunct="1"/>
            <a:r>
              <a:rPr lang="ru-RU" sz="3200" b="1" smtClean="0">
                <a:solidFill>
                  <a:srgbClr val="0000FF"/>
                </a:solidFill>
                <a:latin typeface="Arial" charset="0"/>
              </a:rPr>
              <a:t>Условия участия в проектах</a:t>
            </a:r>
            <a:endParaRPr lang="uk-UA" sz="3200" b="1" smtClean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46082" name="Объект 2"/>
          <p:cNvSpPr>
            <a:spLocks noGrp="1"/>
          </p:cNvSpPr>
          <p:nvPr>
            <p:ph sz="half" idx="4294967295"/>
          </p:nvPr>
        </p:nvSpPr>
        <p:spPr>
          <a:xfrm>
            <a:off x="841375" y="2720975"/>
            <a:ext cx="4313238" cy="3778250"/>
          </a:xfrm>
        </p:spPr>
        <p:txBody>
          <a:bodyPr/>
          <a:lstStyle/>
          <a:p>
            <a:pPr marL="0" indent="0" eaLnBrk="1" hangingPunct="1">
              <a:buFont typeface="Wingdings 3" pitchFamily="18" charset="2"/>
              <a:buNone/>
            </a:pPr>
            <a:r>
              <a:rPr lang="ru-RU" b="1" smtClean="0">
                <a:solidFill>
                  <a:schemeClr val="tx1"/>
                </a:solidFill>
              </a:rPr>
              <a:t>Три ВУЗа из трех различных стран-членов ЕС</a:t>
            </a:r>
          </a:p>
          <a:p>
            <a:pPr marL="0" indent="0" eaLnBrk="1" hangingPunct="1"/>
            <a:endParaRPr lang="ru-RU" b="1" smtClean="0">
              <a:solidFill>
                <a:schemeClr val="tx1"/>
              </a:solidFill>
            </a:endParaRPr>
          </a:p>
          <a:p>
            <a:pPr marL="0" indent="0" eaLnBrk="1" hangingPunct="1"/>
            <a:endParaRPr lang="ru-RU" b="1" smtClean="0">
              <a:solidFill>
                <a:schemeClr val="tx1"/>
              </a:solidFill>
            </a:endParaRPr>
          </a:p>
          <a:p>
            <a:pPr marL="0" indent="0" eaLnBrk="1" hangingPunct="1"/>
            <a:endParaRPr lang="ru-RU" b="1" smtClean="0">
              <a:solidFill>
                <a:schemeClr val="tx1"/>
              </a:solidFill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ru-RU" b="1" smtClean="0">
                <a:solidFill>
                  <a:schemeClr val="tx1"/>
                </a:solidFill>
              </a:rPr>
              <a:t>3 или 2 ВУЗа из стран-партнеров</a:t>
            </a:r>
          </a:p>
          <a:p>
            <a:pPr marL="0" indent="0" eaLnBrk="1" hangingPunct="1"/>
            <a:endParaRPr lang="uk-UA" smtClean="0">
              <a:solidFill>
                <a:schemeClr val="tx1"/>
              </a:solidFill>
            </a:endParaRPr>
          </a:p>
        </p:txBody>
      </p:sp>
      <p:sp>
        <p:nvSpPr>
          <p:cNvPr id="46083" name="Объект 3"/>
          <p:cNvSpPr>
            <a:spLocks noGrp="1"/>
          </p:cNvSpPr>
          <p:nvPr>
            <p:ph sz="half" idx="4294967295"/>
          </p:nvPr>
        </p:nvSpPr>
        <p:spPr>
          <a:xfrm>
            <a:off x="7191375" y="2709863"/>
            <a:ext cx="4313238" cy="3778250"/>
          </a:xfrm>
          <a:ln w="38100">
            <a:solidFill>
              <a:srgbClr val="0000FF"/>
            </a:solidFill>
          </a:ln>
        </p:spPr>
        <p:txBody>
          <a:bodyPr/>
          <a:lstStyle/>
          <a:p>
            <a:pPr eaLnBrk="1" hangingPunct="1"/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3 ВУЗа из трех различных стран-участниц</a:t>
            </a:r>
          </a:p>
          <a:p>
            <a:pPr eaLnBrk="1" hangingPunct="1"/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2 ВУЗа из стран-партнеров</a:t>
            </a:r>
          </a:p>
          <a:p>
            <a:pPr eaLnBrk="1" hangingPunct="1"/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1 или более стран-партнеров с одного или разных регионов</a:t>
            </a:r>
          </a:p>
          <a:p>
            <a:pPr eaLnBrk="1" hangingPunct="1"/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Апликант из любой страны</a:t>
            </a:r>
            <a:endParaRPr lang="uk-UA" sz="2000" b="1" smtClean="0">
              <a:solidFill>
                <a:srgbClr val="0000FF"/>
              </a:solidFill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+ Участие Министерства в структурных проектах</a:t>
            </a:r>
          </a:p>
        </p:txBody>
      </p:sp>
      <p:sp>
        <p:nvSpPr>
          <p:cNvPr id="5" name="Стрелка вправо 4"/>
          <p:cNvSpPr/>
          <p:nvPr/>
        </p:nvSpPr>
        <p:spPr>
          <a:xfrm>
            <a:off x="4660134" y="3844886"/>
            <a:ext cx="2049137" cy="242372"/>
          </a:xfrm>
          <a:prstGeom prst="rightArrow">
            <a:avLst>
              <a:gd name="adj1" fmla="val 50000"/>
              <a:gd name="adj2" fmla="val 145833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pic>
        <p:nvPicPr>
          <p:cNvPr id="4608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760788" y="1835150"/>
            <a:ext cx="4248150" cy="839788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0000FF"/>
                </a:solidFill>
                <a:latin typeface="Arial" charset="0"/>
              </a:rPr>
              <a:t>Финансирование</a:t>
            </a:r>
            <a:endParaRPr lang="uk-UA" b="1" smtClean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47106" name="Объект 2"/>
          <p:cNvSpPr>
            <a:spLocks noGrp="1"/>
          </p:cNvSpPr>
          <p:nvPr>
            <p:ph sz="half" idx="4294967295"/>
          </p:nvPr>
        </p:nvSpPr>
        <p:spPr>
          <a:xfrm>
            <a:off x="1476375" y="3171825"/>
            <a:ext cx="4313238" cy="3778250"/>
          </a:xfrm>
        </p:spPr>
        <p:txBody>
          <a:bodyPr/>
          <a:lstStyle/>
          <a:p>
            <a:pPr marL="0" indent="0" eaLnBrk="1" hangingPunct="1">
              <a:buFont typeface="Wingdings 3" pitchFamily="18" charset="2"/>
              <a:buNone/>
            </a:pPr>
            <a:r>
              <a:rPr lang="ru-RU" sz="2000" b="1" smtClean="0"/>
              <a:t>От 0,5 до 1,5 млн. Евро</a:t>
            </a:r>
          </a:p>
          <a:p>
            <a:pPr marL="0" indent="0" eaLnBrk="1" hangingPunct="1">
              <a:buFont typeface="Wingdings 3" pitchFamily="18" charset="2"/>
              <a:buNone/>
            </a:pPr>
            <a:endParaRPr lang="ru-RU" sz="2000" b="1" smtClean="0"/>
          </a:p>
          <a:p>
            <a:pPr marL="0" indent="0" eaLnBrk="1" hangingPunct="1">
              <a:buFont typeface="Wingdings 3" pitchFamily="18" charset="2"/>
              <a:buNone/>
            </a:pPr>
            <a:r>
              <a:rPr lang="ru-RU" sz="2000" b="1" smtClean="0"/>
              <a:t>Мин. 10% совместного финансирования</a:t>
            </a:r>
          </a:p>
          <a:p>
            <a:pPr marL="0" indent="0" eaLnBrk="1" hangingPunct="1">
              <a:buFont typeface="Wingdings 3" pitchFamily="18" charset="2"/>
              <a:buNone/>
            </a:pPr>
            <a:endParaRPr lang="ru-RU" sz="2000" b="1" smtClean="0"/>
          </a:p>
          <a:p>
            <a:pPr marL="0" indent="0" eaLnBrk="1" hangingPunct="1">
              <a:buFont typeface="Wingdings 3" pitchFamily="18" charset="2"/>
              <a:buNone/>
            </a:pPr>
            <a:r>
              <a:rPr lang="ru-RU" sz="2000" b="1" smtClean="0"/>
              <a:t>На основе реальных затрат</a:t>
            </a:r>
            <a:endParaRPr lang="uk-UA" sz="2000" b="1" smtClean="0"/>
          </a:p>
        </p:txBody>
      </p:sp>
      <p:sp>
        <p:nvSpPr>
          <p:cNvPr id="47107" name="Объект 3"/>
          <p:cNvSpPr>
            <a:spLocks noGrp="1"/>
          </p:cNvSpPr>
          <p:nvPr>
            <p:ph sz="half" idx="4294967295"/>
          </p:nvPr>
        </p:nvSpPr>
        <p:spPr>
          <a:xfrm>
            <a:off x="7191375" y="2995613"/>
            <a:ext cx="4313238" cy="3778250"/>
          </a:xfrm>
        </p:spPr>
        <p:txBody>
          <a:bodyPr/>
          <a:lstStyle/>
          <a:p>
            <a:pPr marL="0" indent="0" eaLnBrk="1" hangingPunct="1">
              <a:buFont typeface="Wingdings 3" pitchFamily="18" charset="2"/>
              <a:buNone/>
            </a:pPr>
            <a:r>
              <a:rPr lang="ru-RU" sz="2000" b="1" smtClean="0"/>
              <a:t>Небольшие проекты</a:t>
            </a:r>
            <a:r>
              <a:rPr lang="en-US" sz="2000" b="1" smtClean="0"/>
              <a:t> </a:t>
            </a:r>
            <a:r>
              <a:rPr lang="en-US" sz="2000" smtClean="0"/>
              <a:t>(</a:t>
            </a:r>
            <a:r>
              <a:rPr lang="ru-RU" sz="2000" smtClean="0"/>
              <a:t>в процессе обсуждения</a:t>
            </a:r>
            <a:r>
              <a:rPr lang="en-US" sz="2000" smtClean="0"/>
              <a:t>)</a:t>
            </a:r>
            <a:r>
              <a:rPr lang="ru-RU" sz="2000" smtClean="0"/>
              <a:t> (эксклюзивный компонент мобильности)</a:t>
            </a:r>
          </a:p>
          <a:p>
            <a:pPr marL="0" indent="0" eaLnBrk="1" hangingPunct="1">
              <a:buFont typeface="Wingdings 3" pitchFamily="18" charset="2"/>
              <a:buNone/>
            </a:pPr>
            <a:endParaRPr lang="ru-RU" sz="2000" smtClean="0"/>
          </a:p>
          <a:p>
            <a:pPr marL="0" indent="0" eaLnBrk="1" hangingPunct="1">
              <a:buFont typeface="Wingdings 3" pitchFamily="18" charset="2"/>
              <a:buNone/>
            </a:pPr>
            <a:r>
              <a:rPr lang="ru-RU" sz="2000" b="1" smtClean="0"/>
              <a:t>Упрощенный подход на основе вычислительных статей </a:t>
            </a:r>
            <a:r>
              <a:rPr lang="ru-RU" sz="2000" smtClean="0"/>
              <a:t>(в процессе обсуждения)</a:t>
            </a:r>
            <a:endParaRPr lang="uk-UA" sz="2000" smtClean="0"/>
          </a:p>
        </p:txBody>
      </p:sp>
      <p:sp>
        <p:nvSpPr>
          <p:cNvPr id="5" name="Стрелка вправо 4"/>
          <p:cNvSpPr/>
          <p:nvPr/>
        </p:nvSpPr>
        <p:spPr>
          <a:xfrm>
            <a:off x="4999630" y="4164374"/>
            <a:ext cx="2049137" cy="242372"/>
          </a:xfrm>
          <a:prstGeom prst="rightArrow">
            <a:avLst>
              <a:gd name="adj1" fmla="val 50000"/>
              <a:gd name="adj2" fmla="val 145833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pic>
        <p:nvPicPr>
          <p:cNvPr id="4711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Box 1"/>
          <p:cNvSpPr txBox="1">
            <a:spLocks noChangeArrowheads="1"/>
          </p:cNvSpPr>
          <p:nvPr/>
        </p:nvSpPr>
        <p:spPr bwMode="auto">
          <a:xfrm>
            <a:off x="3702050" y="1585913"/>
            <a:ext cx="47259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ru-RU" sz="3200" b="1">
                <a:solidFill>
                  <a:srgbClr val="0000FF"/>
                </a:solidFill>
              </a:rPr>
              <a:t>Другая Деятельность</a:t>
            </a:r>
            <a:endParaRPr lang="uk-UA" sz="3200" b="1">
              <a:solidFill>
                <a:srgbClr val="0000FF"/>
              </a:solidFill>
            </a:endParaRPr>
          </a:p>
        </p:txBody>
      </p:sp>
      <p:sp>
        <p:nvSpPr>
          <p:cNvPr id="48130" name="TextBox 2"/>
          <p:cNvSpPr txBox="1">
            <a:spLocks noChangeArrowheads="1"/>
          </p:cNvSpPr>
          <p:nvPr/>
        </p:nvSpPr>
        <p:spPr bwMode="auto">
          <a:xfrm>
            <a:off x="2593975" y="2278063"/>
            <a:ext cx="7491413" cy="438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just" defTabSz="914400">
              <a:buFont typeface="Arial" charset="0"/>
              <a:buChar char="•"/>
            </a:pPr>
            <a:r>
              <a:rPr lang="ru-RU" sz="2400" b="1">
                <a:solidFill>
                  <a:srgbClr val="0000FF"/>
                </a:solidFill>
              </a:rPr>
              <a:t>Национальные Офисы Эразмус+ (</a:t>
            </a:r>
            <a:r>
              <a:rPr lang="en-US" sz="2400" b="1">
                <a:solidFill>
                  <a:srgbClr val="0000FF"/>
                </a:solidFill>
              </a:rPr>
              <a:t>NE+Os, ex-NTOs</a:t>
            </a:r>
            <a:r>
              <a:rPr lang="ru-RU" sz="2400" b="1">
                <a:solidFill>
                  <a:srgbClr val="0000FF"/>
                </a:solidFill>
              </a:rPr>
              <a:t>):</a:t>
            </a:r>
            <a:r>
              <a:rPr lang="en-US" sz="2400" b="1">
                <a:solidFill>
                  <a:srgbClr val="0000FF"/>
                </a:solidFill>
              </a:rPr>
              <a:t> </a:t>
            </a:r>
            <a:r>
              <a:rPr lang="ru-RU" sz="2400">
                <a:solidFill>
                  <a:srgbClr val="0000FF"/>
                </a:solidFill>
              </a:rPr>
              <a:t>расширенный мандат для охвата всей университетской деятельности Эразмус+, открытой для стран-партнеров</a:t>
            </a:r>
          </a:p>
          <a:p>
            <a:pPr marL="285750" indent="-285750" algn="just" defTabSz="914400"/>
            <a:endParaRPr lang="ru-RU" sz="2400">
              <a:solidFill>
                <a:srgbClr val="0000FF"/>
              </a:solidFill>
            </a:endParaRPr>
          </a:p>
          <a:p>
            <a:pPr marL="285750" indent="-285750" algn="just" defTabSz="914400">
              <a:buFont typeface="Arial" charset="0"/>
              <a:buChar char="•"/>
            </a:pPr>
            <a:r>
              <a:rPr lang="ru-RU" sz="2400" b="1">
                <a:solidFill>
                  <a:srgbClr val="0000FF"/>
                </a:solidFill>
              </a:rPr>
              <a:t>Эксперты по реформам высшего образования (</a:t>
            </a:r>
            <a:r>
              <a:rPr lang="en-US" sz="2400" b="1">
                <a:solidFill>
                  <a:srgbClr val="0000FF"/>
                </a:solidFill>
              </a:rPr>
              <a:t>HEREs</a:t>
            </a:r>
            <a:r>
              <a:rPr lang="ru-RU" sz="2400" b="1">
                <a:solidFill>
                  <a:srgbClr val="0000FF"/>
                </a:solidFill>
              </a:rPr>
              <a:t>): </a:t>
            </a:r>
            <a:r>
              <a:rPr lang="ru-RU" sz="2400">
                <a:solidFill>
                  <a:srgbClr val="0000FF"/>
                </a:solidFill>
              </a:rPr>
              <a:t>акцент делается на воздействие и передачу</a:t>
            </a:r>
          </a:p>
          <a:p>
            <a:pPr marL="285750" indent="-285750" algn="just" defTabSz="914400"/>
            <a:endParaRPr lang="ru-RU" sz="2400">
              <a:solidFill>
                <a:srgbClr val="0000FF"/>
              </a:solidFill>
            </a:endParaRPr>
          </a:p>
          <a:p>
            <a:pPr marL="285750" indent="-285750" algn="just" defTabSz="914400">
              <a:buFont typeface="Arial" charset="0"/>
              <a:buChar char="•"/>
            </a:pPr>
            <a:r>
              <a:rPr lang="ru-RU" sz="2400" b="1">
                <a:solidFill>
                  <a:srgbClr val="0000FF"/>
                </a:solidFill>
              </a:rPr>
              <a:t>События, конференции </a:t>
            </a:r>
            <a:r>
              <a:rPr lang="ru-RU" sz="2400">
                <a:solidFill>
                  <a:srgbClr val="0000FF"/>
                </a:solidFill>
              </a:rPr>
              <a:t>в поддержку проектов и Диалог по вопросам политики</a:t>
            </a:r>
          </a:p>
          <a:p>
            <a:pPr marL="285750" indent="-285750" defTabSz="914400">
              <a:buFont typeface="Arial" charset="0"/>
              <a:buChar char="•"/>
            </a:pPr>
            <a:endParaRPr lang="uk-UA">
              <a:solidFill>
                <a:srgbClr val="0000FF"/>
              </a:solidFill>
            </a:endParaRPr>
          </a:p>
        </p:txBody>
      </p:sp>
      <p:pic>
        <p:nvPicPr>
          <p:cNvPr id="4813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4" name="Text Box 6"/>
          <p:cNvSpPr txBox="1">
            <a:spLocks noChangeArrowheads="1"/>
          </p:cNvSpPr>
          <p:nvPr/>
        </p:nvSpPr>
        <p:spPr bwMode="auto">
          <a:xfrm>
            <a:off x="266700" y="1409700"/>
            <a:ext cx="11925300" cy="503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 defTabSz="914400"/>
            <a:r>
              <a:rPr lang="ru-RU" sz="2400" b="1">
                <a:solidFill>
                  <a:srgbClr val="0000FF"/>
                </a:solidFill>
              </a:rPr>
              <a:t>Шаги, позволяющие расширить возможности университета в рамках Эразмус +</a:t>
            </a:r>
          </a:p>
          <a:p>
            <a:pPr marL="342900" indent="-342900" algn="ctr" defTabSz="914400"/>
            <a:endParaRPr lang="ru-RU" sz="2400" b="1">
              <a:solidFill>
                <a:srgbClr val="0000FF"/>
              </a:solidFill>
            </a:endParaRPr>
          </a:p>
          <a:p>
            <a:pPr marL="342900" indent="-342900" defTabSz="914400">
              <a:buFontTx/>
              <a:buAutoNum type="arabicPeriod"/>
            </a:pPr>
            <a:r>
              <a:rPr lang="ru-RU"/>
              <a:t> </a:t>
            </a:r>
            <a:r>
              <a:rPr lang="ru-RU" b="1">
                <a:solidFill>
                  <a:srgbClr val="0000FF"/>
                </a:solidFill>
              </a:rPr>
              <a:t>Модернизация </a:t>
            </a:r>
            <a:r>
              <a:rPr lang="ru-RU">
                <a:solidFill>
                  <a:srgbClr val="0000FF"/>
                </a:solidFill>
              </a:rPr>
              <a:t>сайта НТУ «ХПИ» с целью обеспечения информацией потенциальных участников мобильности в рамках  системы  </a:t>
            </a:r>
            <a:r>
              <a:rPr lang="en-US">
                <a:solidFill>
                  <a:srgbClr val="0000FF"/>
                </a:solidFill>
              </a:rPr>
              <a:t>ECTS</a:t>
            </a:r>
            <a:endParaRPr lang="ru-RU">
              <a:solidFill>
                <a:srgbClr val="0000FF"/>
              </a:solidFill>
            </a:endParaRPr>
          </a:p>
          <a:p>
            <a:pPr marL="342900" indent="-342900" defTabSz="914400">
              <a:buFontTx/>
              <a:buAutoNum type="arabicPeriod"/>
            </a:pPr>
            <a:r>
              <a:rPr lang="ru-RU" b="1">
                <a:solidFill>
                  <a:srgbClr val="0000FF"/>
                </a:solidFill>
              </a:rPr>
              <a:t> Развитие международных связей  кафедр и факультетов </a:t>
            </a:r>
            <a:r>
              <a:rPr lang="ru-RU">
                <a:solidFill>
                  <a:srgbClr val="0000FF"/>
                </a:solidFill>
              </a:rPr>
              <a:t>(восходящий принцип), что позволит активизировать уже существующие международные партнерства.</a:t>
            </a:r>
          </a:p>
          <a:p>
            <a:pPr marL="342900" indent="-342900" defTabSz="914400">
              <a:buFontTx/>
              <a:buAutoNum type="arabicPeriod"/>
            </a:pPr>
            <a:r>
              <a:rPr lang="ru-RU" b="1">
                <a:solidFill>
                  <a:srgbClr val="0000FF"/>
                </a:solidFill>
              </a:rPr>
              <a:t> Осуществление мониторинга учебных планов и программ зарубежных университетов </a:t>
            </a:r>
            <a:r>
              <a:rPr lang="ru-RU">
                <a:solidFill>
                  <a:srgbClr val="0000FF"/>
                </a:solidFill>
              </a:rPr>
              <a:t>- партнеров  по направления деятельности кафедр университета и сопоставить их с существующими учебными программами для</a:t>
            </a:r>
            <a:r>
              <a:rPr lang="ru-RU" b="1">
                <a:solidFill>
                  <a:srgbClr val="0000FF"/>
                </a:solidFill>
              </a:rPr>
              <a:t> выявления потенциала совместного обучения</a:t>
            </a:r>
          </a:p>
          <a:p>
            <a:pPr marL="342900" indent="-342900" defTabSz="914400">
              <a:buFontTx/>
              <a:buAutoNum type="arabicPeriod"/>
            </a:pPr>
            <a:r>
              <a:rPr lang="ru-RU" b="1">
                <a:solidFill>
                  <a:srgbClr val="0000FF"/>
                </a:solidFill>
              </a:rPr>
              <a:t>Создание инициативных групп на кафедрах/факультетах  </a:t>
            </a:r>
            <a:r>
              <a:rPr lang="ru-RU">
                <a:solidFill>
                  <a:srgbClr val="0000FF"/>
                </a:solidFill>
              </a:rPr>
              <a:t>университета для активизации участия в Эразмус +.</a:t>
            </a:r>
          </a:p>
          <a:p>
            <a:pPr marL="342900" indent="-342900" defTabSz="914400">
              <a:buFontTx/>
              <a:buAutoNum type="arabicPeriod"/>
            </a:pPr>
            <a:r>
              <a:rPr lang="ru-RU" b="1">
                <a:solidFill>
                  <a:srgbClr val="0000FF"/>
                </a:solidFill>
              </a:rPr>
              <a:t>  Содействие в поиске  партнеров для участия в Ключевых Направлениях 1 и 2  программы Эразмус + </a:t>
            </a:r>
          </a:p>
          <a:p>
            <a:pPr marL="342900" indent="-342900" defTabSz="914400"/>
            <a:r>
              <a:rPr lang="ru-RU" b="1">
                <a:solidFill>
                  <a:srgbClr val="0000FF"/>
                </a:solidFill>
              </a:rPr>
              <a:t>7. Инициирование подписания </a:t>
            </a:r>
            <a:r>
              <a:rPr lang="ru-RU">
                <a:solidFill>
                  <a:srgbClr val="0000FF"/>
                </a:solidFill>
              </a:rPr>
              <a:t>межинституциональных  партнерских</a:t>
            </a:r>
            <a:r>
              <a:rPr lang="ru-RU" b="1">
                <a:solidFill>
                  <a:srgbClr val="0000FF"/>
                </a:solidFill>
              </a:rPr>
              <a:t> соглашений </a:t>
            </a:r>
            <a:r>
              <a:rPr lang="ru-RU">
                <a:solidFill>
                  <a:srgbClr val="0000FF"/>
                </a:solidFill>
              </a:rPr>
              <a:t>в рамках Эразмус +</a:t>
            </a:r>
          </a:p>
          <a:p>
            <a:pPr marL="342900" indent="-342900" defTabSz="914400"/>
            <a:r>
              <a:rPr lang="ru-RU" b="1">
                <a:solidFill>
                  <a:srgbClr val="0000FF"/>
                </a:solidFill>
              </a:rPr>
              <a:t>8. Осуществление мониторинга международного сотрудничества университета </a:t>
            </a:r>
            <a:r>
              <a:rPr lang="ru-RU">
                <a:solidFill>
                  <a:srgbClr val="0000FF"/>
                </a:solidFill>
              </a:rPr>
              <a:t>для выявление перспективных направлений сотрудничества в Ключевых Направлениях 1 и 2  программы Эразмус +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Box 1"/>
          <p:cNvSpPr txBox="1">
            <a:spLocks noChangeArrowheads="1"/>
          </p:cNvSpPr>
          <p:nvPr/>
        </p:nvSpPr>
        <p:spPr bwMode="auto">
          <a:xfrm>
            <a:off x="2687638" y="2114550"/>
            <a:ext cx="7756525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/>
            <a:r>
              <a:rPr lang="ru-RU" sz="6600" b="1">
                <a:solidFill>
                  <a:srgbClr val="0000FF"/>
                </a:solidFill>
                <a:latin typeface="Century Gothic" pitchFamily="34" charset="0"/>
              </a:rPr>
              <a:t>Спасибо за внимание!</a:t>
            </a:r>
            <a:endParaRPr lang="uk-UA" sz="6600" b="1">
              <a:solidFill>
                <a:srgbClr val="0000FF"/>
              </a:solidFill>
              <a:latin typeface="Century Gothic" pitchFamily="34" charset="0"/>
            </a:endParaRPr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79" name="Picture 4" descr="j02513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6075" y="4287838"/>
            <a:ext cx="2635250" cy="222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148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800100" y="1333500"/>
            <a:ext cx="11391900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 defTabSz="914400">
              <a:spcBef>
                <a:spcPct val="50000"/>
              </a:spcBef>
            </a:pPr>
            <a:r>
              <a:rPr lang="ru-RU" sz="2400" b="1">
                <a:solidFill>
                  <a:srgbClr val="0000FF"/>
                </a:solidFill>
              </a:rPr>
              <a:t>Ключевое Действие 1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ru-RU" sz="2400" b="1">
                <a:solidFill>
                  <a:srgbClr val="0000FF"/>
                </a:solidFill>
              </a:rPr>
              <a:t>Мобильность обучения индивидуальных участников</a:t>
            </a:r>
          </a:p>
          <a:p>
            <a:pPr marL="342900" indent="-342900" algn="ctr" defTabSz="914400">
              <a:spcBef>
                <a:spcPct val="50000"/>
              </a:spcBef>
              <a:buFontTx/>
              <a:buChar char="-"/>
            </a:pPr>
            <a:r>
              <a:rPr lang="ru-RU">
                <a:solidFill>
                  <a:srgbClr val="0000FF"/>
                </a:solidFill>
              </a:rPr>
              <a:t>Высшее образование – 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ru-RU"/>
              <a:t> ДОСТУПНО ДЛЯ ВСЕГО МИРА</a:t>
            </a:r>
          </a:p>
          <a:p>
            <a:pPr marL="342900" indent="-342900" defTabSz="914400">
              <a:spcBef>
                <a:spcPct val="50000"/>
              </a:spcBef>
              <a:buFontTx/>
              <a:buAutoNum type="arabicPeriod"/>
            </a:pPr>
            <a:r>
              <a:rPr lang="ru-RU" b="1">
                <a:solidFill>
                  <a:srgbClr val="0000FF"/>
                </a:solidFill>
              </a:rPr>
              <a:t>Кредитная мобильность: 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ru-RU"/>
              <a:t>Международное открытие Эразмус, более широкая мобильность студентов и персонала между 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ru-RU"/>
              <a:t>странами ЕС и вне ЕС в обоих направлениях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ru-RU" b="1">
                <a:solidFill>
                  <a:srgbClr val="0000FF"/>
                </a:solidFill>
              </a:rPr>
              <a:t>2. Степенная мобильность: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ru-RU"/>
              <a:t>Совместные магистерские программы отличного качества, предлагаемые консорциумом университетов 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ru-RU"/>
              <a:t>стран-членов ЕС и стран вне ЕС для привлечения лучших студентов мира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ru-RU"/>
              <a:t>ТОЛЬКО ВНУТРИ ЕС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ru-RU" b="1">
                <a:solidFill>
                  <a:srgbClr val="0000FF"/>
                </a:solidFill>
              </a:rPr>
              <a:t>3. Гарантия кредита на обучение: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ru-RU"/>
              <a:t>Для повышения степенной мобильности в Европе</a:t>
            </a:r>
          </a:p>
        </p:txBody>
      </p:sp>
      <p:pic>
        <p:nvPicPr>
          <p:cNvPr id="19459" name="Picture 5" descr="j029774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10738" y="1312863"/>
            <a:ext cx="1851025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27125" y="1374775"/>
            <a:ext cx="9388475" cy="950913"/>
          </a:xfrm>
        </p:spPr>
        <p:txBody>
          <a:bodyPr/>
          <a:lstStyle/>
          <a:p>
            <a:pPr algn="ctr" eaLnBrk="1" hangingPunct="1"/>
            <a:r>
              <a:rPr lang="ru-RU" sz="2800" b="1" smtClean="0">
                <a:solidFill>
                  <a:srgbClr val="0000FF"/>
                </a:solidFill>
                <a:latin typeface="Arial" charset="0"/>
              </a:rPr>
              <a:t>Ключевое направление деятельности 1</a:t>
            </a:r>
            <a:br>
              <a:rPr lang="ru-RU" sz="2800" b="1" smtClean="0">
                <a:solidFill>
                  <a:srgbClr val="0000FF"/>
                </a:solidFill>
                <a:latin typeface="Arial" charset="0"/>
              </a:rPr>
            </a:br>
            <a:r>
              <a:rPr lang="ru-RU" sz="3200" b="1" smtClean="0">
                <a:solidFill>
                  <a:srgbClr val="0000FF"/>
                </a:solidFill>
                <a:latin typeface="Arial" charset="0"/>
              </a:rPr>
              <a:t>Кредитная мобильность</a:t>
            </a:r>
            <a:endParaRPr lang="uk-UA" sz="2000" b="1" smtClean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20482" name="Объект 2"/>
          <p:cNvSpPr>
            <a:spLocks noGrp="1"/>
          </p:cNvSpPr>
          <p:nvPr>
            <p:ph idx="4294967295"/>
          </p:nvPr>
        </p:nvSpPr>
        <p:spPr>
          <a:xfrm>
            <a:off x="657225" y="2401888"/>
            <a:ext cx="10933113" cy="4238625"/>
          </a:xfrm>
        </p:spPr>
        <p:txBody>
          <a:bodyPr/>
          <a:lstStyle/>
          <a:p>
            <a:pPr algn="ctr" eaLnBrk="1" hangingPunct="1">
              <a:buFont typeface="Wingdings 3" pitchFamily="18" charset="2"/>
              <a:buNone/>
            </a:pPr>
            <a:r>
              <a:rPr lang="uk-UA" sz="2400" b="1" smtClean="0">
                <a:latin typeface="Arial" charset="0"/>
              </a:rPr>
              <a:t>(краткосрочная </a:t>
            </a:r>
            <a:r>
              <a:rPr lang="ru-RU" sz="2400" b="1" smtClean="0">
                <a:latin typeface="Arial" charset="0"/>
              </a:rPr>
              <a:t>мобильность для  получения кредитов, которые будут признаны в родном вузе)</a:t>
            </a:r>
          </a:p>
          <a:p>
            <a:pPr eaLnBrk="1" hangingPunct="1">
              <a:buFont typeface="Wingdings 3" pitchFamily="18" charset="2"/>
              <a:buNone/>
            </a:pPr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Оказывает влияние:  </a:t>
            </a:r>
          </a:p>
          <a:p>
            <a:pPr eaLnBrk="1" hangingPunct="1">
              <a:buFont typeface="Wingdings 3" pitchFamily="18" charset="2"/>
              <a:buNone/>
            </a:pPr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1. На развитие и возможности трудоустройства индивидуальных  лиц (студенты, преподаватели)</a:t>
            </a:r>
          </a:p>
          <a:p>
            <a:pPr eaLnBrk="1" hangingPunct="1">
              <a:buFont typeface="Wingdings 3" pitchFamily="18" charset="2"/>
              <a:buNone/>
            </a:pPr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2. Совершенствование услуг для мобильных студентов, качество образовательного контента, качество преподавания и институционального управления</a:t>
            </a:r>
          </a:p>
          <a:p>
            <a:pPr eaLnBrk="1" hangingPunct="1">
              <a:buFont typeface="Wingdings 3" pitchFamily="18" charset="2"/>
              <a:buNone/>
            </a:pPr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3. Развитие межинституциональных Соглашений о сотрудничестве способствует развитию признания иностранных дипломов изначально между вузами и в конечном итоге на рынке труда.</a:t>
            </a:r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12713"/>
            <a:ext cx="12192000" cy="148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27138" y="1177925"/>
            <a:ext cx="8577262" cy="927100"/>
          </a:xfrm>
        </p:spPr>
        <p:txBody>
          <a:bodyPr/>
          <a:lstStyle/>
          <a:p>
            <a:pPr algn="ctr" eaLnBrk="1" hangingPunct="1"/>
            <a:r>
              <a:rPr lang="ru-RU" sz="2800" b="1" smtClean="0">
                <a:solidFill>
                  <a:srgbClr val="0000FF"/>
                </a:solidFill>
              </a:rPr>
              <a:t>Кредитная мобильность студентов ВУЗов</a:t>
            </a:r>
            <a:endParaRPr lang="uk-UA" sz="2800" b="1" smtClean="0">
              <a:solidFill>
                <a:srgbClr val="0000FF"/>
              </a:solidFill>
            </a:endParaRPr>
          </a:p>
        </p:txBody>
      </p:sp>
      <p:sp>
        <p:nvSpPr>
          <p:cNvPr id="22530" name="Объект 2"/>
          <p:cNvSpPr>
            <a:spLocks noGrp="1"/>
          </p:cNvSpPr>
          <p:nvPr>
            <p:ph idx="4294967295"/>
          </p:nvPr>
        </p:nvSpPr>
        <p:spPr>
          <a:xfrm>
            <a:off x="1741488" y="1952625"/>
            <a:ext cx="7869237" cy="4905375"/>
          </a:xfrm>
        </p:spPr>
        <p:txBody>
          <a:bodyPr/>
          <a:lstStyle/>
          <a:p>
            <a:pPr eaLnBrk="1" hangingPunct="1"/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Финансируется двухсторонняя мобильность на </a:t>
            </a:r>
            <a:r>
              <a:rPr lang="ru-RU" sz="2000" b="1" smtClean="0">
                <a:solidFill>
                  <a:srgbClr val="0000FF"/>
                </a:solidFill>
              </a:rPr>
              <a:t> уровне </a:t>
            </a:r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б</a:t>
            </a:r>
            <a:r>
              <a:rPr lang="ru-RU" sz="2000" b="1" smtClean="0">
                <a:solidFill>
                  <a:srgbClr val="0000FF"/>
                </a:solidFill>
              </a:rPr>
              <a:t>акалавр</a:t>
            </a:r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иата</a:t>
            </a:r>
            <a:r>
              <a:rPr lang="ru-RU" sz="2000" b="1" smtClean="0">
                <a:solidFill>
                  <a:srgbClr val="0000FF"/>
                </a:solidFill>
              </a:rPr>
              <a:t>, </a:t>
            </a:r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м</a:t>
            </a:r>
            <a:r>
              <a:rPr lang="ru-RU" sz="2000" b="1" smtClean="0">
                <a:solidFill>
                  <a:srgbClr val="0000FF"/>
                </a:solidFill>
              </a:rPr>
              <a:t>агистр</a:t>
            </a:r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атуры</a:t>
            </a:r>
            <a:r>
              <a:rPr lang="ru-RU" sz="2000" b="1" smtClean="0">
                <a:solidFill>
                  <a:srgbClr val="0000FF"/>
                </a:solidFill>
              </a:rPr>
              <a:t>, </a:t>
            </a:r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докторантуры </a:t>
            </a:r>
          </a:p>
          <a:p>
            <a:pPr eaLnBrk="1" hangingPunct="1"/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Доступна для студентов из ЕС и партнерских стран для обучения и стажировки</a:t>
            </a:r>
          </a:p>
          <a:p>
            <a:pPr eaLnBrk="1" hangingPunct="1"/>
            <a:r>
              <a:rPr lang="ru-RU" sz="2000" b="1" smtClean="0">
                <a:solidFill>
                  <a:srgbClr val="0000FF"/>
                </a:solidFill>
              </a:rPr>
              <a:t>Все дисциплины</a:t>
            </a:r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 </a:t>
            </a:r>
          </a:p>
          <a:p>
            <a:pPr eaLnBrk="1" hangingPunct="1"/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Соглашение об обучении между студентом и принимающим и отправляющим заведением должны  быть подписаны</a:t>
            </a:r>
          </a:p>
          <a:p>
            <a:pPr eaLnBrk="1" hangingPunct="1"/>
            <a:r>
              <a:rPr lang="ru-RU" sz="2000" b="1" smtClean="0">
                <a:solidFill>
                  <a:srgbClr val="0000FF"/>
                </a:solidFill>
              </a:rPr>
              <a:t>От 3 до 12 месяцев для занятий</a:t>
            </a:r>
            <a:endParaRPr lang="ru-RU" sz="2000" b="1" smtClean="0">
              <a:solidFill>
                <a:srgbClr val="0000FF"/>
              </a:solidFill>
              <a:latin typeface="Arial" charset="0"/>
            </a:endParaRPr>
          </a:p>
          <a:p>
            <a:pPr eaLnBrk="1" hangingPunct="1"/>
            <a:r>
              <a:rPr lang="ru-RU" sz="2000" b="1" smtClean="0">
                <a:solidFill>
                  <a:srgbClr val="0000FF"/>
                </a:solidFill>
              </a:rPr>
              <a:t>От 2 до 12 месяцев для стажировки </a:t>
            </a:r>
            <a:r>
              <a:rPr lang="ru-RU" sz="2000" b="1" i="1" smtClean="0">
                <a:solidFill>
                  <a:srgbClr val="0000FF"/>
                </a:solidFill>
              </a:rPr>
              <a:t>(закрыто для стран-партнеров первые 2 года)</a:t>
            </a:r>
          </a:p>
          <a:p>
            <a:pPr eaLnBrk="1" hangingPunct="1"/>
            <a:r>
              <a:rPr lang="ru-RU" sz="2000" b="1" smtClean="0">
                <a:solidFill>
                  <a:srgbClr val="0000FF"/>
                </a:solidFill>
              </a:rPr>
              <a:t>Каждый студент может получить до 12 месяцев на каждый цикл обучения</a:t>
            </a:r>
            <a:endParaRPr lang="uk-UA" sz="2000" b="1" smtClean="0">
              <a:solidFill>
                <a:srgbClr val="0000FF"/>
              </a:solidFill>
            </a:endParaRPr>
          </a:p>
        </p:txBody>
      </p:sp>
      <p:pic>
        <p:nvPicPr>
          <p:cNvPr id="2253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12713"/>
            <a:ext cx="12192000" cy="148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09738" y="1266825"/>
            <a:ext cx="9339262" cy="927100"/>
          </a:xfrm>
        </p:spPr>
        <p:txBody>
          <a:bodyPr/>
          <a:lstStyle/>
          <a:p>
            <a:pPr algn="ctr" eaLnBrk="1" hangingPunct="1"/>
            <a:r>
              <a:rPr lang="ru-RU" sz="2800" b="1" smtClean="0">
                <a:solidFill>
                  <a:srgbClr val="0000FF"/>
                </a:solidFill>
              </a:rPr>
              <a:t>Кредитная мобильность </a:t>
            </a:r>
            <a:r>
              <a:rPr lang="ru-RU" sz="2800" b="1" smtClean="0">
                <a:solidFill>
                  <a:srgbClr val="0000FF"/>
                </a:solidFill>
                <a:latin typeface="Arial" charset="0"/>
              </a:rPr>
              <a:t>для персонала ВУЗов</a:t>
            </a:r>
            <a:endParaRPr lang="uk-UA" sz="2800" b="1" smtClean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23554" name="Объект 2"/>
          <p:cNvSpPr>
            <a:spLocks noGrp="1"/>
          </p:cNvSpPr>
          <p:nvPr>
            <p:ph idx="4294967295"/>
          </p:nvPr>
        </p:nvSpPr>
        <p:spPr>
          <a:xfrm>
            <a:off x="1436688" y="2016125"/>
            <a:ext cx="9444037" cy="4606925"/>
          </a:xfrm>
        </p:spPr>
        <p:txBody>
          <a:bodyPr/>
          <a:lstStyle/>
          <a:p>
            <a:pPr eaLnBrk="1" hangingPunct="1"/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Финансируется двухсторонняя мобильность для преподавания  и стажировки</a:t>
            </a:r>
          </a:p>
          <a:p>
            <a:pPr eaLnBrk="1" hangingPunct="1"/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Открыта для персонала  из всех стран ЕС и партнерских стран</a:t>
            </a:r>
          </a:p>
          <a:p>
            <a:pPr eaLnBrk="1" hangingPunct="1"/>
            <a:r>
              <a:rPr lang="ru-RU" sz="2000" b="1" smtClean="0">
                <a:solidFill>
                  <a:srgbClr val="0000FF"/>
                </a:solidFill>
              </a:rPr>
              <a:t>От </a:t>
            </a:r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5 дней до 2 месяцев</a:t>
            </a:r>
          </a:p>
          <a:p>
            <a:pPr eaLnBrk="1" hangingPunct="1"/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Соглашение о мобильности между персоналом  и принимающим и отправляющим заведением должны  быть подписаны до начала мобильности</a:t>
            </a:r>
          </a:p>
          <a:p>
            <a:pPr eaLnBrk="1" hangingPunct="1"/>
            <a:r>
              <a:rPr lang="ru-RU" sz="2000" b="1" smtClean="0">
                <a:solidFill>
                  <a:srgbClr val="0000FF"/>
                </a:solidFill>
              </a:rPr>
              <a:t>От 2 до 12 месяцев для стажировки </a:t>
            </a:r>
            <a:r>
              <a:rPr lang="ru-RU" sz="2000" b="1" i="1" smtClean="0">
                <a:solidFill>
                  <a:srgbClr val="0000FF"/>
                </a:solidFill>
              </a:rPr>
              <a:t>(закрыто для стран-партнеров первые 2 года)</a:t>
            </a:r>
            <a:endParaRPr lang="ru-RU" sz="2000" b="1" i="1" smtClean="0">
              <a:solidFill>
                <a:srgbClr val="0000FF"/>
              </a:solidFill>
              <a:latin typeface="Arial" charset="0"/>
            </a:endParaRPr>
          </a:p>
          <a:p>
            <a:pPr eaLnBrk="1" hangingPunct="1"/>
            <a:r>
              <a:rPr lang="ru-RU" sz="2000" b="1" i="1" smtClean="0">
                <a:solidFill>
                  <a:srgbClr val="0000FF"/>
                </a:solidFill>
                <a:latin typeface="Arial" charset="0"/>
              </a:rPr>
              <a:t>Финансирование административных расходов университетов</a:t>
            </a:r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12713"/>
            <a:ext cx="12192000" cy="148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12713"/>
            <a:ext cx="12192000" cy="148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Заголовок 1"/>
          <p:cNvSpPr txBox="1">
            <a:spLocks/>
          </p:cNvSpPr>
          <p:nvPr/>
        </p:nvSpPr>
        <p:spPr bwMode="auto">
          <a:xfrm>
            <a:off x="1046163" y="1463675"/>
            <a:ext cx="1036637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ru-RU" sz="3500" b="1">
                <a:solidFill>
                  <a:srgbClr val="0000FF"/>
                </a:solidFill>
              </a:rPr>
              <a:t>К кому и куда следует обращаться?</a:t>
            </a:r>
          </a:p>
          <a:p>
            <a:pPr algn="ctr">
              <a:lnSpc>
                <a:spcPct val="90000"/>
              </a:lnSpc>
            </a:pPr>
            <a:r>
              <a:rPr lang="ru-RU" sz="3500" b="1">
                <a:solidFill>
                  <a:srgbClr val="0000FF"/>
                </a:solidFill>
              </a:rPr>
              <a:t>Какие условия?</a:t>
            </a:r>
            <a:endParaRPr lang="uk-UA" sz="3500" b="1">
              <a:solidFill>
                <a:srgbClr val="0000FF"/>
              </a:solidFill>
            </a:endParaRPr>
          </a:p>
        </p:txBody>
      </p:sp>
      <p:sp>
        <p:nvSpPr>
          <p:cNvPr id="24579" name="Объект 2"/>
          <p:cNvSpPr>
            <a:spLocks/>
          </p:cNvSpPr>
          <p:nvPr/>
        </p:nvSpPr>
        <p:spPr bwMode="auto">
          <a:xfrm>
            <a:off x="1012825" y="2540000"/>
            <a:ext cx="9894888" cy="398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None/>
            </a:pPr>
            <a:r>
              <a:rPr lang="ru-RU" sz="2000" b="1" i="1">
                <a:solidFill>
                  <a:srgbClr val="0000FF"/>
                </a:solidFill>
              </a:rPr>
              <a:t>1. Европейские </a:t>
            </a:r>
            <a:r>
              <a:rPr lang="ru-RU" sz="2000" b="1" i="1">
                <a:solidFill>
                  <a:srgbClr val="0000FF"/>
                </a:solidFill>
                <a:latin typeface="Century Gothic" pitchFamily="34" charset="0"/>
              </a:rPr>
              <a:t>ВУЗы подают заявку своим Национальным Агентствам</a:t>
            </a:r>
            <a:r>
              <a:rPr lang="en-US" sz="2000" b="1" i="1">
                <a:solidFill>
                  <a:srgbClr val="0000FF"/>
                </a:solidFill>
                <a:latin typeface="Century Gothic" pitchFamily="34" charset="0"/>
              </a:rPr>
              <a:t> </a:t>
            </a:r>
            <a:r>
              <a:rPr lang="ru-RU" sz="2000" b="1" i="1">
                <a:solidFill>
                  <a:srgbClr val="0000FF"/>
                </a:solidFill>
                <a:latin typeface="Century Gothic" pitchFamily="34" charset="0"/>
              </a:rPr>
              <a:t>для: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</a:pPr>
            <a:r>
              <a:rPr lang="ru-RU" sz="2000" b="1">
                <a:solidFill>
                  <a:srgbClr val="0000FF"/>
                </a:solidFill>
                <a:latin typeface="Century Gothic" pitchFamily="34" charset="0"/>
              </a:rPr>
              <a:t>Организации  мобильности в страны-участницы программы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</a:pPr>
            <a:r>
              <a:rPr lang="ru-RU" sz="2000" b="1">
                <a:solidFill>
                  <a:srgbClr val="0000FF"/>
                </a:solidFill>
                <a:latin typeface="Century Gothic" pitchFamily="34" charset="0"/>
              </a:rPr>
              <a:t>Организации  мобильности в/от стран партнеров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None/>
            </a:pPr>
            <a:r>
              <a:rPr lang="ru-RU" sz="2000" b="1" i="1">
                <a:solidFill>
                  <a:srgbClr val="0000FF"/>
                </a:solidFill>
                <a:latin typeface="Century Gothic" pitchFamily="34" charset="0"/>
              </a:rPr>
              <a:t>(в странах-партнерах нет Национальных Агентств)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</a:pPr>
            <a:r>
              <a:rPr lang="ru-RU" sz="2000" b="1">
                <a:solidFill>
                  <a:srgbClr val="0000FF"/>
                </a:solidFill>
                <a:latin typeface="Century Gothic" pitchFamily="34" charset="0"/>
              </a:rPr>
              <a:t>По отдельности или в пределах консорциума </a:t>
            </a:r>
            <a:r>
              <a:rPr lang="ru-RU" sz="2000" b="1" i="1">
                <a:solidFill>
                  <a:srgbClr val="0000FF"/>
                </a:solidFill>
                <a:latin typeface="Century Gothic" pitchFamily="34" charset="0"/>
              </a:rPr>
              <a:t>(распространяется на все типы мобильности)</a:t>
            </a:r>
            <a:endParaRPr lang="ru-RU" sz="2000" b="1" i="1">
              <a:solidFill>
                <a:srgbClr val="0000FF"/>
              </a:solidFill>
            </a:endParaRPr>
          </a:p>
          <a:p>
            <a: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None/>
            </a:pPr>
            <a:r>
              <a:rPr lang="ru-RU" sz="2000" b="1" i="1">
                <a:solidFill>
                  <a:srgbClr val="0000FF"/>
                </a:solidFill>
              </a:rPr>
              <a:t>2. Вузы –партнеры не могут непосредственно обращаться в Национальные Агенства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None/>
            </a:pPr>
            <a:r>
              <a:rPr lang="ru-RU" sz="2000" b="1" i="1">
                <a:solidFill>
                  <a:srgbClr val="0000FF"/>
                </a:solidFill>
              </a:rPr>
              <a:t>3. Обращающийся вуз из ЕС должен быть зарегистрирован в Хартии Эразмус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None/>
            </a:pPr>
            <a:endParaRPr lang="ru-RU" sz="2000" b="1" i="1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12713"/>
            <a:ext cx="12192000" cy="148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Заголовок 1"/>
          <p:cNvSpPr txBox="1">
            <a:spLocks/>
          </p:cNvSpPr>
          <p:nvPr/>
        </p:nvSpPr>
        <p:spPr bwMode="auto">
          <a:xfrm>
            <a:off x="1046163" y="1463675"/>
            <a:ext cx="1036637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ru-RU" sz="3500" b="1">
                <a:solidFill>
                  <a:srgbClr val="0000FF"/>
                </a:solidFill>
              </a:rPr>
              <a:t>К кому и куда следует обращаться?</a:t>
            </a:r>
          </a:p>
          <a:p>
            <a:pPr algn="ctr">
              <a:lnSpc>
                <a:spcPct val="90000"/>
              </a:lnSpc>
            </a:pPr>
            <a:r>
              <a:rPr lang="ru-RU" sz="3500" b="1">
                <a:solidFill>
                  <a:srgbClr val="0000FF"/>
                </a:solidFill>
              </a:rPr>
              <a:t>Какие условия?</a:t>
            </a:r>
            <a:endParaRPr lang="uk-UA" sz="3500" b="1">
              <a:solidFill>
                <a:srgbClr val="0000FF"/>
              </a:solidFill>
            </a:endParaRPr>
          </a:p>
        </p:txBody>
      </p:sp>
      <p:sp>
        <p:nvSpPr>
          <p:cNvPr id="25603" name="Объект 2"/>
          <p:cNvSpPr>
            <a:spLocks/>
          </p:cNvSpPr>
          <p:nvPr/>
        </p:nvSpPr>
        <p:spPr bwMode="auto">
          <a:xfrm>
            <a:off x="1012825" y="2540000"/>
            <a:ext cx="9894888" cy="398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None/>
            </a:pPr>
            <a:r>
              <a:rPr lang="ru-RU" sz="2000" b="1" i="1">
                <a:solidFill>
                  <a:srgbClr val="0000FF"/>
                </a:solidFill>
              </a:rPr>
              <a:t>4.  </a:t>
            </a:r>
            <a:r>
              <a:rPr lang="ru-RU" sz="2000" b="1">
                <a:solidFill>
                  <a:srgbClr val="0000FF"/>
                </a:solidFill>
                <a:latin typeface="Century Gothic" pitchFamily="34" charset="0"/>
              </a:rPr>
              <a:t>Усиленные соглашения по учебе/мобильности для обеспечения официального признания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None/>
            </a:pPr>
            <a:r>
              <a:rPr lang="ru-RU" sz="2000" b="1">
                <a:solidFill>
                  <a:srgbClr val="0000FF"/>
                </a:solidFill>
              </a:rPr>
              <a:t>5. </a:t>
            </a:r>
            <a:r>
              <a:rPr lang="ru-RU" sz="2000" b="1">
                <a:solidFill>
                  <a:srgbClr val="0000FF"/>
                </a:solidFill>
                <a:latin typeface="Century Gothic" pitchFamily="34" charset="0"/>
              </a:rPr>
              <a:t>Усиленные межинституциональные соглашения </a:t>
            </a:r>
            <a:r>
              <a:rPr lang="ru-RU" b="1">
                <a:solidFill>
                  <a:srgbClr val="0000FF"/>
                </a:solidFill>
                <a:latin typeface="Century Gothic" pitchFamily="34" charset="0"/>
              </a:rPr>
              <a:t>(публикация новых образцов в июле)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None/>
            </a:pPr>
            <a:r>
              <a:rPr lang="ru-RU" sz="2000" b="1">
                <a:solidFill>
                  <a:srgbClr val="0000FF"/>
                </a:solidFill>
              </a:rPr>
              <a:t>6. </a:t>
            </a:r>
            <a:r>
              <a:rPr lang="ru-RU" sz="2000" b="1">
                <a:solidFill>
                  <a:srgbClr val="0000FF"/>
                </a:solidFill>
                <a:latin typeface="Century Gothic" pitchFamily="34" charset="0"/>
              </a:rPr>
              <a:t>Страны-партнеры: основные положения устава Эразмус </a:t>
            </a:r>
            <a:r>
              <a:rPr lang="en-US" sz="2000" b="1">
                <a:solidFill>
                  <a:srgbClr val="0000FF"/>
                </a:solidFill>
                <a:latin typeface="Century Gothic" pitchFamily="34" charset="0"/>
              </a:rPr>
              <a:t>ECHE </a:t>
            </a:r>
            <a:r>
              <a:rPr lang="ru-RU" sz="2000" b="1">
                <a:solidFill>
                  <a:srgbClr val="0000FF"/>
                </a:solidFill>
                <a:latin typeface="Century Gothic" pitchFamily="34" charset="0"/>
              </a:rPr>
              <a:t>включены в межинституционные соглашения </a:t>
            </a:r>
            <a:r>
              <a:rPr lang="ru-RU" b="1">
                <a:solidFill>
                  <a:srgbClr val="0000FF"/>
                </a:solidFill>
                <a:latin typeface="Century Gothic" pitchFamily="34" charset="0"/>
              </a:rPr>
              <a:t>(образец скоро будет опубликован)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None/>
            </a:pPr>
            <a:r>
              <a:rPr lang="ru-RU" b="1">
                <a:solidFill>
                  <a:srgbClr val="0000FF"/>
                </a:solidFill>
              </a:rPr>
              <a:t>7. </a:t>
            </a:r>
            <a:r>
              <a:rPr lang="ru-RU" b="1">
                <a:solidFill>
                  <a:srgbClr val="0000FF"/>
                </a:solidFill>
                <a:latin typeface="Century Gothic" pitchFamily="34" charset="0"/>
              </a:rPr>
              <a:t>Отбор осуществляется на основе институционных планов и внешних приоритетов ЕС</a:t>
            </a:r>
            <a:r>
              <a:rPr lang="ru-RU" b="1">
                <a:solidFill>
                  <a:srgbClr val="0000FF"/>
                </a:solidFill>
              </a:rPr>
              <a:t> ( Заявка должна соответствовать развитию стратегии интернационализации у обеих партнеров).</a:t>
            </a:r>
            <a:endParaRPr lang="uk-UA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27125" y="1374775"/>
            <a:ext cx="9388475" cy="950913"/>
          </a:xfrm>
        </p:spPr>
        <p:txBody>
          <a:bodyPr/>
          <a:lstStyle/>
          <a:p>
            <a:pPr algn="ctr" eaLnBrk="1" hangingPunct="1"/>
            <a:r>
              <a:rPr lang="ru-RU" sz="2800" b="1" smtClean="0">
                <a:solidFill>
                  <a:srgbClr val="0000FF"/>
                </a:solidFill>
                <a:latin typeface="Arial" charset="0"/>
              </a:rPr>
              <a:t>Ключевое направление деятельности 1</a:t>
            </a:r>
            <a:br>
              <a:rPr lang="ru-RU" sz="2800" b="1" smtClean="0">
                <a:solidFill>
                  <a:srgbClr val="0000FF"/>
                </a:solidFill>
                <a:latin typeface="Arial" charset="0"/>
              </a:rPr>
            </a:br>
            <a:r>
              <a:rPr lang="ru-RU" sz="2800" b="1" smtClean="0">
                <a:solidFill>
                  <a:srgbClr val="0000FF"/>
                </a:solidFill>
                <a:latin typeface="Arial" charset="0"/>
              </a:rPr>
              <a:t>М</a:t>
            </a:r>
            <a:r>
              <a:rPr lang="ru-RU" sz="3200" b="1" smtClean="0">
                <a:solidFill>
                  <a:srgbClr val="0000FF"/>
                </a:solidFill>
                <a:latin typeface="Arial" charset="0"/>
              </a:rPr>
              <a:t>обильность степеней</a:t>
            </a:r>
            <a:endParaRPr lang="uk-UA" sz="2000" b="1" smtClean="0">
              <a:solidFill>
                <a:srgbClr val="0000FF"/>
              </a:solidFill>
              <a:latin typeface="Arial" charset="0"/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12713"/>
            <a:ext cx="12192000" cy="148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Объект 2"/>
          <p:cNvSpPr txBox="1">
            <a:spLocks/>
          </p:cNvSpPr>
          <p:nvPr/>
        </p:nvSpPr>
        <p:spPr bwMode="auto">
          <a:xfrm>
            <a:off x="228600" y="2374900"/>
            <a:ext cx="11582400" cy="382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</a:pPr>
            <a:r>
              <a:rPr lang="ru-RU" sz="2400" b="1">
                <a:solidFill>
                  <a:srgbClr val="0000FF"/>
                </a:solidFill>
              </a:rPr>
              <a:t>Совместные магистерские Степени: 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None/>
            </a:pPr>
            <a:endParaRPr lang="ru-RU" sz="2400">
              <a:solidFill>
                <a:schemeClr val="accent2"/>
              </a:solidFill>
            </a:endParaRPr>
          </a:p>
          <a:p>
            <a:pPr marL="342900" indent="-342900">
              <a:buClr>
                <a:schemeClr val="accent1"/>
              </a:buClr>
              <a:buFontTx/>
              <a:buChar char="-"/>
            </a:pPr>
            <a:r>
              <a:rPr lang="ru-RU" sz="1600" b="1"/>
              <a:t>Высокоинтегрированные международные магистерские программы, предоставленные  консорциумом университетов из стран ЕС и стран вне ЕС.</a:t>
            </a:r>
          </a:p>
          <a:p>
            <a:pPr marL="342900" indent="-342900">
              <a:buClr>
                <a:schemeClr val="accent1"/>
              </a:buClr>
              <a:buFontTx/>
              <a:buChar char="-"/>
            </a:pPr>
            <a:endParaRPr lang="ru-RU" sz="1600" b="1"/>
          </a:p>
          <a:p>
            <a:pPr marL="342900" indent="-342900">
              <a:buClr>
                <a:schemeClr val="accent1"/>
              </a:buClr>
              <a:buFontTx/>
              <a:buChar char="-"/>
            </a:pPr>
            <a:r>
              <a:rPr lang="ru-RU" sz="1600" b="1"/>
              <a:t>Отбираются и поддерживаются Европейской комиссией</a:t>
            </a:r>
          </a:p>
          <a:p>
            <a:pPr marL="342900" indent="-342900">
              <a:buClr>
                <a:schemeClr val="accent1"/>
              </a:buClr>
              <a:buFontTx/>
              <a:buChar char="-"/>
            </a:pPr>
            <a:endParaRPr lang="ru-RU" sz="1600" b="1"/>
          </a:p>
          <a:p>
            <a:pPr marL="342900" indent="-342900">
              <a:buClr>
                <a:schemeClr val="accent1"/>
              </a:buClr>
              <a:buFontTx/>
              <a:buChar char="-"/>
            </a:pPr>
            <a:r>
              <a:rPr lang="ru-RU" sz="1600" b="1"/>
              <a:t>Включают обязательный период обучения в двух различных странах</a:t>
            </a:r>
          </a:p>
          <a:p>
            <a:pPr marL="342900" indent="-342900">
              <a:buClr>
                <a:schemeClr val="accent1"/>
              </a:buClr>
              <a:buFontTx/>
              <a:buChar char="-"/>
            </a:pPr>
            <a:endParaRPr lang="ru-RU" sz="1600" b="1"/>
          </a:p>
          <a:p>
            <a:pPr marL="342900" indent="-342900">
              <a:buClr>
                <a:schemeClr val="accent1"/>
              </a:buClr>
            </a:pPr>
            <a:r>
              <a:rPr lang="ru-RU" sz="1600" b="1"/>
              <a:t>-     Приводят к присвоению общей степени или нескольких степеней</a:t>
            </a:r>
          </a:p>
          <a:p>
            <a:pPr marL="342900" indent="-342900">
              <a:buClr>
                <a:schemeClr val="accent1"/>
              </a:buClr>
              <a:buFont typeface="Wingdings 3" pitchFamily="18" charset="2"/>
              <a:buNone/>
            </a:pPr>
            <a:endParaRPr lang="ru-RU" sz="1600" b="1">
              <a:solidFill>
                <a:srgbClr val="0000FF"/>
              </a:solidFill>
            </a:endParaRPr>
          </a:p>
          <a:p>
            <a:pPr marL="342900" indent="-342900">
              <a:buClr>
                <a:schemeClr val="accent1"/>
              </a:buClr>
              <a:buFontTx/>
              <a:buChar char="-"/>
            </a:pPr>
            <a:endParaRPr lang="ru-RU" sz="1400" b="1">
              <a:latin typeface="Century Gothic" pitchFamily="34" charset="0"/>
            </a:endParaRP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None/>
            </a:pPr>
            <a:endParaRPr lang="ru-RU" sz="1400">
              <a:solidFill>
                <a:schemeClr val="accent1"/>
              </a:solidFill>
              <a:latin typeface="Century Gothic" pitchFamily="34" charset="0"/>
            </a:endParaRP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None/>
            </a:pPr>
            <a:endParaRPr lang="uk-UA" sz="1600">
              <a:solidFill>
                <a:schemeClr val="accent1"/>
              </a:solidFill>
              <a:latin typeface="Century Gothic" pitchFamily="34" charset="0"/>
            </a:endParaRPr>
          </a:p>
        </p:txBody>
      </p:sp>
      <p:pic>
        <p:nvPicPr>
          <p:cNvPr id="26628" name="Picture 5" descr="j029912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163175" y="1306513"/>
            <a:ext cx="1100138" cy="180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1020</TotalTime>
  <Words>1505</Words>
  <Application>Microsoft Office PowerPoint</Application>
  <PresentationFormat>Произвольный</PresentationFormat>
  <Paragraphs>265</Paragraphs>
  <Slides>29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15</vt:i4>
      </vt:variant>
      <vt:variant>
        <vt:lpstr>Заголовки слайдов</vt:lpstr>
      </vt:variant>
      <vt:variant>
        <vt:i4>29</vt:i4>
      </vt:variant>
    </vt:vector>
  </HeadingPairs>
  <TitlesOfParts>
    <vt:vector size="48" baseType="lpstr">
      <vt:lpstr>Arial</vt:lpstr>
      <vt:lpstr>Century Gothic</vt:lpstr>
      <vt:lpstr>Wingdings 3</vt:lpstr>
      <vt:lpstr>Calibri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ЭРАЗМУС+ </vt:lpstr>
      <vt:lpstr>Слайд 2</vt:lpstr>
      <vt:lpstr>Слайд 3</vt:lpstr>
      <vt:lpstr>Ключевое направление деятельности 1 Кредитная мобильность</vt:lpstr>
      <vt:lpstr>Кредитная мобильность студентов ВУЗов</vt:lpstr>
      <vt:lpstr>Кредитная мобильность для персонала ВУЗов</vt:lpstr>
      <vt:lpstr>Слайд 7</vt:lpstr>
      <vt:lpstr>Слайд 8</vt:lpstr>
      <vt:lpstr>Ключевое направление деятельности 1 Мобильность степеней</vt:lpstr>
      <vt:lpstr>Основные принципы – общие элементы</vt:lpstr>
      <vt:lpstr>Новые аспекты</vt:lpstr>
      <vt:lpstr>Ключевое направление деятельности 1 Мобильность степеней</vt:lpstr>
      <vt:lpstr>Ключевое направление деятельности 1 Мобильность степеней</vt:lpstr>
      <vt:lpstr>Участие частных лиц</vt:lpstr>
      <vt:lpstr>Ожидается</vt:lpstr>
      <vt:lpstr>Полезные ссылки для желающих подать заявку:</vt:lpstr>
      <vt:lpstr>Слайд 17</vt:lpstr>
      <vt:lpstr>Ключевое действие 2 Проекты  по развитию потенциала высшего образования (Проекты транснационального сотрудничества между ВУЗами в  Странах Программы и Странах –Партнерах) </vt:lpstr>
      <vt:lpstr> От Темпус к Эразмус Плюс  Главные изменения </vt:lpstr>
      <vt:lpstr>Страны  28 стран Евросоюза </vt:lpstr>
      <vt:lpstr>Страны-получатели 27 стран-партнеров      *Иран, Ирак, Йемен</vt:lpstr>
      <vt:lpstr>Слайд 22</vt:lpstr>
      <vt:lpstr>Слайд 23</vt:lpstr>
      <vt:lpstr>Слайд 24</vt:lpstr>
      <vt:lpstr>Условия участия в проектах</vt:lpstr>
      <vt:lpstr>Финансирование</vt:lpstr>
      <vt:lpstr>Слайд 27</vt:lpstr>
      <vt:lpstr>Слайд 28</vt:lpstr>
      <vt:lpstr>Слайд 29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ЭРАЗМУС+ Международная кредитная мобильность</dc:title>
  <dc:creator>Марьяна</dc:creator>
  <cp:lastModifiedBy>Консорциум</cp:lastModifiedBy>
  <cp:revision>42</cp:revision>
  <dcterms:created xsi:type="dcterms:W3CDTF">2013-10-31T09:35:06Z</dcterms:created>
  <dcterms:modified xsi:type="dcterms:W3CDTF">2013-11-20T15:25:43Z</dcterms:modified>
</cp:coreProperties>
</file>